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4" r:id="rId1"/>
  </p:sldMasterIdLst>
  <p:notesMasterIdLst>
    <p:notesMasterId r:id="rId34"/>
  </p:notesMasterIdLst>
  <p:sldIdLst>
    <p:sldId id="302" r:id="rId2"/>
    <p:sldId id="307" r:id="rId3"/>
    <p:sldId id="313" r:id="rId4"/>
    <p:sldId id="304" r:id="rId5"/>
    <p:sldId id="305" r:id="rId6"/>
    <p:sldId id="306" r:id="rId7"/>
    <p:sldId id="310" r:id="rId8"/>
    <p:sldId id="267" r:id="rId9"/>
    <p:sldId id="261" r:id="rId10"/>
    <p:sldId id="262" r:id="rId11"/>
    <p:sldId id="263" r:id="rId12"/>
    <p:sldId id="264" r:id="rId13"/>
    <p:sldId id="268" r:id="rId14"/>
    <p:sldId id="271" r:id="rId15"/>
    <p:sldId id="272" r:id="rId16"/>
    <p:sldId id="274" r:id="rId17"/>
    <p:sldId id="311" r:id="rId18"/>
    <p:sldId id="275" r:id="rId19"/>
    <p:sldId id="309" r:id="rId20"/>
    <p:sldId id="282" r:id="rId21"/>
    <p:sldId id="288" r:id="rId22"/>
    <p:sldId id="292" r:id="rId23"/>
    <p:sldId id="283" r:id="rId24"/>
    <p:sldId id="285" r:id="rId25"/>
    <p:sldId id="286" r:id="rId26"/>
    <p:sldId id="312" r:id="rId27"/>
    <p:sldId id="295" r:id="rId28"/>
    <p:sldId id="296" r:id="rId29"/>
    <p:sldId id="298" r:id="rId30"/>
    <p:sldId id="300" r:id="rId31"/>
    <p:sldId id="308" r:id="rId32"/>
    <p:sldId id="301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0ED41F-3EC4-6642-84A8-582CF26071F9}" v="4" dt="2026-05-12T17:40:50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9"/>
    <p:restoredTop sz="87283"/>
  </p:normalViewPr>
  <p:slideViewPr>
    <p:cSldViewPr snapToGrid="0" snapToObjects="1">
      <p:cViewPr varScale="1">
        <p:scale>
          <a:sx n="91" d="100"/>
          <a:sy n="91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 Lok Wu" userId="5da50ff3-0510-434b-bfdb-0169dbdb90d3" providerId="ADAL" clId="{AF554B5E-B75B-5223-9CE8-3AA7B5FB4F2E}"/>
    <pc:docChg chg="undo redo custSel addSld delSld modSld sldOrd">
      <pc:chgData name="Ka Lok Wu" userId="5da50ff3-0510-434b-bfdb-0169dbdb90d3" providerId="ADAL" clId="{AF554B5E-B75B-5223-9CE8-3AA7B5FB4F2E}" dt="2026-05-12T17:40:55.400" v="5410" actId="20577"/>
      <pc:docMkLst>
        <pc:docMk/>
      </pc:docMkLst>
      <pc:sldChg chg="addSp delSp modSp add del mod ord setBg modNotesTx">
        <pc:chgData name="Ka Lok Wu" userId="5da50ff3-0510-434b-bfdb-0169dbdb90d3" providerId="ADAL" clId="{AF554B5E-B75B-5223-9CE8-3AA7B5FB4F2E}" dt="2026-05-12T17:40:55.400" v="5410" actId="20577"/>
        <pc:sldMkLst>
          <pc:docMk/>
          <pc:sldMk cId="0" sldId="261"/>
        </pc:sldMkLst>
        <pc:spChg chg="mod">
          <ac:chgData name="Ka Lok Wu" userId="5da50ff3-0510-434b-bfdb-0169dbdb90d3" providerId="ADAL" clId="{AF554B5E-B75B-5223-9CE8-3AA7B5FB4F2E}" dt="2026-04-13T23:53:26.062" v="2293" actId="20577"/>
          <ac:spMkLst>
            <pc:docMk/>
            <pc:sldMk cId="0" sldId="261"/>
            <ac:spMk id="2" creationId="{00000000-0000-0000-0000-000000000000}"/>
          </ac:spMkLst>
        </pc:spChg>
        <pc:picChg chg="add mod">
          <ac:chgData name="Ka Lok Wu" userId="5da50ff3-0510-434b-bfdb-0169dbdb90d3" providerId="ADAL" clId="{AF554B5E-B75B-5223-9CE8-3AA7B5FB4F2E}" dt="2026-04-13T23:51:53.110" v="2247" actId="1076"/>
          <ac:picMkLst>
            <pc:docMk/>
            <pc:sldMk cId="0" sldId="261"/>
            <ac:picMk id="4" creationId="{D5076C0C-AF06-9D44-D1BB-D3611C3DE75B}"/>
          </ac:picMkLst>
        </pc:picChg>
      </pc:sldChg>
      <pc:sldChg chg="addSp delSp modSp add del mod ord setBg">
        <pc:chgData name="Ka Lok Wu" userId="5da50ff3-0510-434b-bfdb-0169dbdb90d3" providerId="ADAL" clId="{AF554B5E-B75B-5223-9CE8-3AA7B5FB4F2E}" dt="2026-04-14T12:48:09.972" v="4092" actId="20578"/>
        <pc:sldMkLst>
          <pc:docMk/>
          <pc:sldMk cId="0" sldId="262"/>
        </pc:sldMkLst>
        <pc:spChg chg="mod">
          <ac:chgData name="Ka Lok Wu" userId="5da50ff3-0510-434b-bfdb-0169dbdb90d3" providerId="ADAL" clId="{AF554B5E-B75B-5223-9CE8-3AA7B5FB4F2E}" dt="2026-04-13T23:53:57.833" v="2295"/>
          <ac:spMkLst>
            <pc:docMk/>
            <pc:sldMk cId="0" sldId="262"/>
            <ac:spMk id="2" creationId="{00000000-0000-0000-0000-000000000000}"/>
          </ac:spMkLst>
        </pc:spChg>
        <pc:picChg chg="add mod">
          <ac:chgData name="Ka Lok Wu" userId="5da50ff3-0510-434b-bfdb-0169dbdb90d3" providerId="ADAL" clId="{AF554B5E-B75B-5223-9CE8-3AA7B5FB4F2E}" dt="2026-04-13T23:52:13.496" v="2253"/>
          <ac:picMkLst>
            <pc:docMk/>
            <pc:sldMk cId="0" sldId="262"/>
            <ac:picMk id="4" creationId="{E0B5A5A9-4180-7359-5E0C-AE25D3AA96A3}"/>
          </ac:picMkLst>
        </pc:picChg>
      </pc:sldChg>
      <pc:sldChg chg="addSp delSp modSp add del mod ord setBg">
        <pc:chgData name="Ka Lok Wu" userId="5da50ff3-0510-434b-bfdb-0169dbdb90d3" providerId="ADAL" clId="{AF554B5E-B75B-5223-9CE8-3AA7B5FB4F2E}" dt="2026-04-14T12:48:09.972" v="4092" actId="20578"/>
        <pc:sldMkLst>
          <pc:docMk/>
          <pc:sldMk cId="0" sldId="263"/>
        </pc:sldMkLst>
        <pc:spChg chg="mod">
          <ac:chgData name="Ka Lok Wu" userId="5da50ff3-0510-434b-bfdb-0169dbdb90d3" providerId="ADAL" clId="{AF554B5E-B75B-5223-9CE8-3AA7B5FB4F2E}" dt="2026-04-13T23:54:00.756" v="2296"/>
          <ac:spMkLst>
            <pc:docMk/>
            <pc:sldMk cId="0" sldId="263"/>
            <ac:spMk id="2" creationId="{00000000-0000-0000-0000-000000000000}"/>
          </ac:spMkLst>
        </pc:spChg>
        <pc:picChg chg="add mod">
          <ac:chgData name="Ka Lok Wu" userId="5da50ff3-0510-434b-bfdb-0169dbdb90d3" providerId="ADAL" clId="{AF554B5E-B75B-5223-9CE8-3AA7B5FB4F2E}" dt="2026-04-13T23:52:40.399" v="2262"/>
          <ac:picMkLst>
            <pc:docMk/>
            <pc:sldMk cId="0" sldId="263"/>
            <ac:picMk id="4" creationId="{8CC2BEEB-6AB0-A2FE-C99E-EDE2943B04FB}"/>
          </ac:picMkLst>
        </pc:picChg>
      </pc:sldChg>
      <pc:sldChg chg="addSp delSp modSp add del mod ord setBg">
        <pc:chgData name="Ka Lok Wu" userId="5da50ff3-0510-434b-bfdb-0169dbdb90d3" providerId="ADAL" clId="{AF554B5E-B75B-5223-9CE8-3AA7B5FB4F2E}" dt="2026-04-14T12:48:09.972" v="4092" actId="20578"/>
        <pc:sldMkLst>
          <pc:docMk/>
          <pc:sldMk cId="0" sldId="264"/>
        </pc:sldMkLst>
        <pc:spChg chg="mod">
          <ac:chgData name="Ka Lok Wu" userId="5da50ff3-0510-434b-bfdb-0169dbdb90d3" providerId="ADAL" clId="{AF554B5E-B75B-5223-9CE8-3AA7B5FB4F2E}" dt="2026-04-13T23:54:04.046" v="229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a Lok Wu" userId="5da50ff3-0510-434b-bfdb-0169dbdb90d3" providerId="ADAL" clId="{AF554B5E-B75B-5223-9CE8-3AA7B5FB4F2E}" dt="2026-04-13T23:53:07.216" v="2277"/>
          <ac:picMkLst>
            <pc:docMk/>
            <pc:sldMk cId="0" sldId="264"/>
            <ac:picMk id="6" creationId="{1D6AE66D-07AC-9A5E-4DBB-2D6076073AC9}"/>
          </ac:picMkLst>
        </pc:picChg>
      </pc:sldChg>
      <pc:sldChg chg="addSp delSp modSp add del mod setBg modAnim">
        <pc:chgData name="Ka Lok Wu" userId="5da50ff3-0510-434b-bfdb-0169dbdb90d3" providerId="ADAL" clId="{AF554B5E-B75B-5223-9CE8-3AA7B5FB4F2E}" dt="2026-04-14T15:35:25.414" v="5400" actId="20577"/>
        <pc:sldMkLst>
          <pc:docMk/>
          <pc:sldMk cId="0" sldId="267"/>
        </pc:sldMkLst>
        <pc:spChg chg="mod">
          <ac:chgData name="Ka Lok Wu" userId="5da50ff3-0510-434b-bfdb-0169dbdb90d3" providerId="ADAL" clId="{AF554B5E-B75B-5223-9CE8-3AA7B5FB4F2E}" dt="2026-04-14T15:35:25.414" v="5400" actId="20577"/>
          <ac:spMkLst>
            <pc:docMk/>
            <pc:sldMk cId="0" sldId="267"/>
            <ac:spMk id="5" creationId="{00000000-0000-0000-0000-000000000000}"/>
          </ac:spMkLst>
        </pc:spChg>
      </pc:sldChg>
      <pc:sldChg chg="addSp delSp modSp add del mod setBg delAnim modAnim">
        <pc:chgData name="Ka Lok Wu" userId="5da50ff3-0510-434b-bfdb-0169dbdb90d3" providerId="ADAL" clId="{AF554B5E-B75B-5223-9CE8-3AA7B5FB4F2E}" dt="2026-04-14T15:02:14.086" v="5318" actId="1076"/>
        <pc:sldMkLst>
          <pc:docMk/>
          <pc:sldMk cId="0" sldId="268"/>
        </pc:sldMkLst>
        <pc:spChg chg="mod">
          <ac:chgData name="Ka Lok Wu" userId="5da50ff3-0510-434b-bfdb-0169dbdb90d3" providerId="ADAL" clId="{AF554B5E-B75B-5223-9CE8-3AA7B5FB4F2E}" dt="2026-04-14T15:01:57.483" v="5316" actId="20577"/>
          <ac:spMkLst>
            <pc:docMk/>
            <pc:sldMk cId="0" sldId="268"/>
            <ac:spMk id="2" creationId="{00000000-0000-0000-0000-000000000000}"/>
          </ac:spMkLst>
        </pc:spChg>
        <pc:spChg chg="mod">
          <ac:chgData name="Ka Lok Wu" userId="5da50ff3-0510-434b-bfdb-0169dbdb90d3" providerId="ADAL" clId="{AF554B5E-B75B-5223-9CE8-3AA7B5FB4F2E}" dt="2026-04-14T12:50:59.413" v="4417" actId="20577"/>
          <ac:spMkLst>
            <pc:docMk/>
            <pc:sldMk cId="0" sldId="268"/>
            <ac:spMk id="4" creationId="{00000000-0000-0000-0000-000000000000}"/>
          </ac:spMkLst>
        </pc:spChg>
        <pc:spChg chg="mod topLvl">
          <ac:chgData name="Ka Lok Wu" userId="5da50ff3-0510-434b-bfdb-0169dbdb90d3" providerId="ADAL" clId="{AF554B5E-B75B-5223-9CE8-3AA7B5FB4F2E}" dt="2026-04-13T15:15:38.965" v="1914" actId="14100"/>
          <ac:spMkLst>
            <pc:docMk/>
            <pc:sldMk cId="0" sldId="268"/>
            <ac:spMk id="11" creationId="{B2F327E0-05B2-F37B-8007-431734A30F6A}"/>
          </ac:spMkLst>
        </pc:spChg>
        <pc:spChg chg="mod topLvl">
          <ac:chgData name="Ka Lok Wu" userId="5da50ff3-0510-434b-bfdb-0169dbdb90d3" providerId="ADAL" clId="{AF554B5E-B75B-5223-9CE8-3AA7B5FB4F2E}" dt="2026-04-13T15:16:16.597" v="1925" actId="14100"/>
          <ac:spMkLst>
            <pc:docMk/>
            <pc:sldMk cId="0" sldId="268"/>
            <ac:spMk id="12" creationId="{6D901AE0-0452-C3FB-1E4B-523BB62A439F}"/>
          </ac:spMkLst>
        </pc:spChg>
        <pc:grpChg chg="add mod">
          <ac:chgData name="Ka Lok Wu" userId="5da50ff3-0510-434b-bfdb-0169dbdb90d3" providerId="ADAL" clId="{AF554B5E-B75B-5223-9CE8-3AA7B5FB4F2E}" dt="2026-04-14T15:02:14.086" v="5318" actId="1076"/>
          <ac:grpSpMkLst>
            <pc:docMk/>
            <pc:sldMk cId="0" sldId="268"/>
            <ac:grpSpMk id="13" creationId="{07AB1185-EDBC-8BE6-6259-8DF0395A2EF9}"/>
          </ac:grpSpMkLst>
        </pc:grpChg>
        <pc:picChg chg="add mod">
          <ac:chgData name="Ka Lok Wu" userId="5da50ff3-0510-434b-bfdb-0169dbdb90d3" providerId="ADAL" clId="{AF554B5E-B75B-5223-9CE8-3AA7B5FB4F2E}" dt="2026-04-12T06:11:49.067" v="1457" actId="1076"/>
          <ac:picMkLst>
            <pc:docMk/>
            <pc:sldMk cId="0" sldId="268"/>
            <ac:picMk id="6" creationId="{674301CA-DB61-B306-A5A0-8AD9BDAB6D96}"/>
          </ac:picMkLst>
        </pc:picChg>
      </pc:sldChg>
      <pc:sldChg chg="addSp delSp modSp add del mod setBg">
        <pc:chgData name="Ka Lok Wu" userId="5da50ff3-0510-434b-bfdb-0169dbdb90d3" providerId="ADAL" clId="{AF554B5E-B75B-5223-9CE8-3AA7B5FB4F2E}" dt="2026-04-14T12:57:23.145" v="4458" actId="1076"/>
        <pc:sldMkLst>
          <pc:docMk/>
          <pc:sldMk cId="0" sldId="272"/>
        </pc:sldMkLst>
        <pc:spChg chg="mod">
          <ac:chgData name="Ka Lok Wu" userId="5da50ff3-0510-434b-bfdb-0169dbdb90d3" providerId="ADAL" clId="{AF554B5E-B75B-5223-9CE8-3AA7B5FB4F2E}" dt="2026-04-13T12:00:11.750" v="1813" actId="20577"/>
          <ac:spMkLst>
            <pc:docMk/>
            <pc:sldMk cId="0" sldId="272"/>
            <ac:spMk id="4" creationId="{00000000-0000-0000-0000-000000000000}"/>
          </ac:spMkLst>
        </pc:spChg>
        <pc:spChg chg="add mod">
          <ac:chgData name="Ka Lok Wu" userId="5da50ff3-0510-434b-bfdb-0169dbdb90d3" providerId="ADAL" clId="{AF554B5E-B75B-5223-9CE8-3AA7B5FB4F2E}" dt="2026-04-14T12:57:20.362" v="4457" actId="1076"/>
          <ac:spMkLst>
            <pc:docMk/>
            <pc:sldMk cId="0" sldId="272"/>
            <ac:spMk id="6" creationId="{78986D84-7A6D-8D56-B780-BB60AF6BB283}"/>
          </ac:spMkLst>
        </pc:spChg>
        <pc:spChg chg="add mod">
          <ac:chgData name="Ka Lok Wu" userId="5da50ff3-0510-434b-bfdb-0169dbdb90d3" providerId="ADAL" clId="{AF554B5E-B75B-5223-9CE8-3AA7B5FB4F2E}" dt="2026-04-14T12:57:23.145" v="4458" actId="1076"/>
          <ac:spMkLst>
            <pc:docMk/>
            <pc:sldMk cId="0" sldId="272"/>
            <ac:spMk id="7" creationId="{015A1AC1-B03F-A7D4-8E82-A1BE775EB994}"/>
          </ac:spMkLst>
        </pc:spChg>
      </pc:sldChg>
      <pc:sldChg chg="addSp modSp add del mod ord setBg">
        <pc:chgData name="Ka Lok Wu" userId="5da50ff3-0510-434b-bfdb-0169dbdb90d3" providerId="ADAL" clId="{AF554B5E-B75B-5223-9CE8-3AA7B5FB4F2E}" dt="2026-04-14T12:54:28.681" v="4456" actId="20577"/>
        <pc:sldMkLst>
          <pc:docMk/>
          <pc:sldMk cId="0" sldId="274"/>
        </pc:sldMkLst>
        <pc:spChg chg="mod">
          <ac:chgData name="Ka Lok Wu" userId="5da50ff3-0510-434b-bfdb-0169dbdb90d3" providerId="ADAL" clId="{AF554B5E-B75B-5223-9CE8-3AA7B5FB4F2E}" dt="2026-04-14T12:53:18.491" v="4424" actId="5793"/>
          <ac:spMkLst>
            <pc:docMk/>
            <pc:sldMk cId="0" sldId="274"/>
            <ac:spMk id="4" creationId="{00000000-0000-0000-0000-000000000000}"/>
          </ac:spMkLst>
        </pc:spChg>
        <pc:spChg chg="add mod">
          <ac:chgData name="Ka Lok Wu" userId="5da50ff3-0510-434b-bfdb-0169dbdb90d3" providerId="ADAL" clId="{AF554B5E-B75B-5223-9CE8-3AA7B5FB4F2E}" dt="2026-04-14T12:54:28.681" v="4456" actId="20577"/>
          <ac:spMkLst>
            <pc:docMk/>
            <pc:sldMk cId="0" sldId="274"/>
            <ac:spMk id="5" creationId="{8B0AC0EF-8FD7-F564-FD74-DC0BE60F5C2E}"/>
          </ac:spMkLst>
        </pc:spChg>
      </pc:sldChg>
      <pc:sldChg chg="modSp add del mod setBg modAnim">
        <pc:chgData name="Ka Lok Wu" userId="5da50ff3-0510-434b-bfdb-0169dbdb90d3" providerId="ADAL" clId="{AF554B5E-B75B-5223-9CE8-3AA7B5FB4F2E}" dt="2026-04-14T13:16:24.948" v="4479"/>
        <pc:sldMkLst>
          <pc:docMk/>
          <pc:sldMk cId="0" sldId="282"/>
        </pc:sldMkLst>
        <pc:spChg chg="mod">
          <ac:chgData name="Ka Lok Wu" userId="5da50ff3-0510-434b-bfdb-0169dbdb90d3" providerId="ADAL" clId="{AF554B5E-B75B-5223-9CE8-3AA7B5FB4F2E}" dt="2026-04-13T15:18:33.849" v="1937" actId="20577"/>
          <ac:spMkLst>
            <pc:docMk/>
            <pc:sldMk cId="0" sldId="282"/>
            <ac:spMk id="7" creationId="{00000000-0000-0000-0000-000000000000}"/>
          </ac:spMkLst>
        </pc:spChg>
        <pc:spChg chg="mod">
          <ac:chgData name="Ka Lok Wu" userId="5da50ff3-0510-434b-bfdb-0169dbdb90d3" providerId="ADAL" clId="{AF554B5E-B75B-5223-9CE8-3AA7B5FB4F2E}" dt="2026-04-13T15:18:41.778" v="1939" actId="113"/>
          <ac:spMkLst>
            <pc:docMk/>
            <pc:sldMk cId="0" sldId="282"/>
            <ac:spMk id="9" creationId="{00000000-0000-0000-0000-000000000000}"/>
          </ac:spMkLst>
        </pc:spChg>
      </pc:sldChg>
      <pc:sldChg chg="addSp delSp modSp add del mod setBg modAnim modNotesTx">
        <pc:chgData name="Ka Lok Wu" userId="5da50ff3-0510-434b-bfdb-0169dbdb90d3" providerId="ADAL" clId="{AF554B5E-B75B-5223-9CE8-3AA7B5FB4F2E}" dt="2026-04-14T10:08:35.629" v="3404" actId="20577"/>
        <pc:sldMkLst>
          <pc:docMk/>
          <pc:sldMk cId="0" sldId="283"/>
        </pc:sldMkLst>
        <pc:spChg chg="mod">
          <ac:chgData name="Ka Lok Wu" userId="5da50ff3-0510-434b-bfdb-0169dbdb90d3" providerId="ADAL" clId="{AF554B5E-B75B-5223-9CE8-3AA7B5FB4F2E}" dt="2026-04-14T10:08:35.629" v="3404" actId="20577"/>
          <ac:spMkLst>
            <pc:docMk/>
            <pc:sldMk cId="0" sldId="283"/>
            <ac:spMk id="8" creationId="{542717C4-81FA-30C6-98F0-95E419BD5307}"/>
          </ac:spMkLst>
        </pc:spChg>
      </pc:sldChg>
      <pc:sldChg chg="addSp delSp modSp add del mod setBg modNotesTx">
        <pc:chgData name="Ka Lok Wu" userId="5da50ff3-0510-434b-bfdb-0169dbdb90d3" providerId="ADAL" clId="{AF554B5E-B75B-5223-9CE8-3AA7B5FB4F2E}" dt="2026-04-14T01:57:22.445" v="3219" actId="20577"/>
        <pc:sldMkLst>
          <pc:docMk/>
          <pc:sldMk cId="0" sldId="285"/>
        </pc:sldMkLst>
        <pc:spChg chg="mod">
          <ac:chgData name="Ka Lok Wu" userId="5da50ff3-0510-434b-bfdb-0169dbdb90d3" providerId="ADAL" clId="{AF554B5E-B75B-5223-9CE8-3AA7B5FB4F2E}" dt="2026-04-14T01:57:22.445" v="3219" actId="20577"/>
          <ac:spMkLst>
            <pc:docMk/>
            <pc:sldMk cId="0" sldId="285"/>
            <ac:spMk id="2" creationId="{00000000-0000-0000-0000-000000000000}"/>
          </ac:spMkLst>
        </pc:spChg>
      </pc:sldChg>
      <pc:sldChg chg="addSp delSp modSp add del mod setBg delAnim modAnim modNotesTx">
        <pc:chgData name="Ka Lok Wu" userId="5da50ff3-0510-434b-bfdb-0169dbdb90d3" providerId="ADAL" clId="{AF554B5E-B75B-5223-9CE8-3AA7B5FB4F2E}" dt="2026-04-14T14:51:30.628" v="5296" actId="20577"/>
        <pc:sldMkLst>
          <pc:docMk/>
          <pc:sldMk cId="0" sldId="286"/>
        </pc:sldMkLst>
        <pc:spChg chg="mod">
          <ac:chgData name="Ka Lok Wu" userId="5da50ff3-0510-434b-bfdb-0169dbdb90d3" providerId="ADAL" clId="{AF554B5E-B75B-5223-9CE8-3AA7B5FB4F2E}" dt="2026-04-12T06:14:29.992" v="1506" actId="1076"/>
          <ac:spMkLst>
            <pc:docMk/>
            <pc:sldMk cId="0" sldId="286"/>
            <ac:spMk id="7" creationId="{3572FB22-4224-9D12-FA82-92B7D62ED868}"/>
          </ac:spMkLst>
        </pc:spChg>
        <pc:spChg chg="mod">
          <ac:chgData name="Ka Lok Wu" userId="5da50ff3-0510-434b-bfdb-0169dbdb90d3" providerId="ADAL" clId="{AF554B5E-B75B-5223-9CE8-3AA7B5FB4F2E}" dt="2026-04-12T06:14:52.584" v="1511" actId="120"/>
          <ac:spMkLst>
            <pc:docMk/>
            <pc:sldMk cId="0" sldId="286"/>
            <ac:spMk id="8" creationId="{CDBBB351-BB40-83B4-3D81-3196C3B4F0EF}"/>
          </ac:spMkLst>
        </pc:spChg>
        <pc:spChg chg="mod">
          <ac:chgData name="Ka Lok Wu" userId="5da50ff3-0510-434b-bfdb-0169dbdb90d3" providerId="ADAL" clId="{AF554B5E-B75B-5223-9CE8-3AA7B5FB4F2E}" dt="2026-04-12T06:15:11.699" v="1516" actId="14100"/>
          <ac:spMkLst>
            <pc:docMk/>
            <pc:sldMk cId="0" sldId="286"/>
            <ac:spMk id="11" creationId="{9518AEFC-2664-CE03-34F7-1BCB8D8F4229}"/>
          </ac:spMkLst>
        </pc:spChg>
        <pc:grpChg chg="add mod">
          <ac:chgData name="Ka Lok Wu" userId="5da50ff3-0510-434b-bfdb-0169dbdb90d3" providerId="ADAL" clId="{AF554B5E-B75B-5223-9CE8-3AA7B5FB4F2E}" dt="2026-04-12T06:13:50.433" v="1497" actId="1076"/>
          <ac:grpSpMkLst>
            <pc:docMk/>
            <pc:sldMk cId="0" sldId="286"/>
            <ac:grpSpMk id="6" creationId="{C09BFC44-9587-F420-F3E1-44C10302945A}"/>
          </ac:grpSpMkLst>
        </pc:grpChg>
        <pc:grpChg chg="add mod">
          <ac:chgData name="Ka Lok Wu" userId="5da50ff3-0510-434b-bfdb-0169dbdb90d3" providerId="ADAL" clId="{AF554B5E-B75B-5223-9CE8-3AA7B5FB4F2E}" dt="2026-04-12T06:13:59.717" v="1499" actId="1076"/>
          <ac:grpSpMkLst>
            <pc:docMk/>
            <pc:sldMk cId="0" sldId="286"/>
            <ac:grpSpMk id="9" creationId="{22152705-B680-610D-610E-D66B4CA9F255}"/>
          </ac:grpSpMkLst>
        </pc:grpChg>
        <pc:grpChg chg="add mod">
          <ac:chgData name="Ka Lok Wu" userId="5da50ff3-0510-434b-bfdb-0169dbdb90d3" providerId="ADAL" clId="{AF554B5E-B75B-5223-9CE8-3AA7B5FB4F2E}" dt="2026-04-12T06:14:34.401" v="1507" actId="1076"/>
          <ac:grpSpMkLst>
            <pc:docMk/>
            <pc:sldMk cId="0" sldId="286"/>
            <ac:grpSpMk id="16" creationId="{6A9B0705-69F9-2B96-E01E-85FF990FB192}"/>
          </ac:grpSpMkLst>
        </pc:grpChg>
        <pc:grpChg chg="add mod">
          <ac:chgData name="Ka Lok Wu" userId="5da50ff3-0510-434b-bfdb-0169dbdb90d3" providerId="ADAL" clId="{AF554B5E-B75B-5223-9CE8-3AA7B5FB4F2E}" dt="2026-04-12T06:15:08.118" v="1515" actId="14100"/>
          <ac:grpSpMkLst>
            <pc:docMk/>
            <pc:sldMk cId="0" sldId="286"/>
            <ac:grpSpMk id="17" creationId="{3F594FA2-FE1B-625D-BF22-40141837F6A4}"/>
          </ac:grpSpMkLst>
        </pc:grpChg>
        <pc:picChg chg="add del mod">
          <ac:chgData name="Ka Lok Wu" userId="5da50ff3-0510-434b-bfdb-0169dbdb90d3" providerId="ADAL" clId="{AF554B5E-B75B-5223-9CE8-3AA7B5FB4F2E}" dt="2026-04-12T06:13:19.141" v="1485" actId="1076"/>
          <ac:picMkLst>
            <pc:docMk/>
            <pc:sldMk cId="0" sldId="286"/>
            <ac:picMk id="5" creationId="{5B82A075-CFDE-1F78-845D-1C9124827976}"/>
          </ac:picMkLst>
        </pc:picChg>
        <pc:picChg chg="mod topLvl">
          <ac:chgData name="Ka Lok Wu" userId="5da50ff3-0510-434b-bfdb-0169dbdb90d3" providerId="ADAL" clId="{AF554B5E-B75B-5223-9CE8-3AA7B5FB4F2E}" dt="2026-04-12T06:13:56.633" v="1498" actId="1076"/>
          <ac:picMkLst>
            <pc:docMk/>
            <pc:sldMk cId="0" sldId="286"/>
            <ac:picMk id="14" creationId="{3959B93A-B15B-6787-0491-7FAB5A9F562F}"/>
          </ac:picMkLst>
        </pc:picChg>
        <pc:picChg chg="add mod">
          <ac:chgData name="Ka Lok Wu" userId="5da50ff3-0510-434b-bfdb-0169dbdb90d3" providerId="ADAL" clId="{AF554B5E-B75B-5223-9CE8-3AA7B5FB4F2E}" dt="2026-04-12T06:14:02.469" v="1501" actId="1076"/>
          <ac:picMkLst>
            <pc:docMk/>
            <pc:sldMk cId="0" sldId="286"/>
            <ac:picMk id="15" creationId="{5A83A362-DA81-71F8-F79E-6ADCB9951AFD}"/>
          </ac:picMkLst>
        </pc:picChg>
      </pc:sldChg>
      <pc:sldChg chg="addSp modSp add del mod ord setBg modAnim modNotesTx">
        <pc:chgData name="Ka Lok Wu" userId="5da50ff3-0510-434b-bfdb-0169dbdb90d3" providerId="ADAL" clId="{AF554B5E-B75B-5223-9CE8-3AA7B5FB4F2E}" dt="2026-04-14T13:36:01.802" v="4837" actId="20577"/>
        <pc:sldMkLst>
          <pc:docMk/>
          <pc:sldMk cId="0" sldId="288"/>
        </pc:sldMkLst>
        <pc:spChg chg="mod">
          <ac:chgData name="Ka Lok Wu" userId="5da50ff3-0510-434b-bfdb-0169dbdb90d3" providerId="ADAL" clId="{AF554B5E-B75B-5223-9CE8-3AA7B5FB4F2E}" dt="2026-04-13T15:11:47.481" v="1892" actId="20577"/>
          <ac:spMkLst>
            <pc:docMk/>
            <pc:sldMk cId="0" sldId="288"/>
            <ac:spMk id="4" creationId="{00000000-0000-0000-0000-000000000000}"/>
          </ac:spMkLst>
        </pc:spChg>
      </pc:sldChg>
      <pc:sldChg chg="addSp delSp modSp add del mod ord setBg modAnim modNotesTx">
        <pc:chgData name="Ka Lok Wu" userId="5da50ff3-0510-434b-bfdb-0169dbdb90d3" providerId="ADAL" clId="{AF554B5E-B75B-5223-9CE8-3AA7B5FB4F2E}" dt="2026-04-14T13:29:48.711" v="4777" actId="20577"/>
        <pc:sldMkLst>
          <pc:docMk/>
          <pc:sldMk cId="0" sldId="292"/>
        </pc:sldMkLst>
        <pc:spChg chg="mod">
          <ac:chgData name="Ka Lok Wu" userId="5da50ff3-0510-434b-bfdb-0169dbdb90d3" providerId="ADAL" clId="{AF554B5E-B75B-5223-9CE8-3AA7B5FB4F2E}" dt="2026-04-14T02:05:19.613" v="3242" actId="2711"/>
          <ac:spMkLst>
            <pc:docMk/>
            <pc:sldMk cId="0" sldId="292"/>
            <ac:spMk id="7" creationId="{00000000-0000-0000-0000-000000000000}"/>
          </ac:spMkLst>
        </pc:spChg>
        <pc:spChg chg="add mod">
          <ac:chgData name="Ka Lok Wu" userId="5da50ff3-0510-434b-bfdb-0169dbdb90d3" providerId="ADAL" clId="{AF554B5E-B75B-5223-9CE8-3AA7B5FB4F2E}" dt="2026-04-14T02:05:23.514" v="3243" actId="2711"/>
          <ac:spMkLst>
            <pc:docMk/>
            <pc:sldMk cId="0" sldId="292"/>
            <ac:spMk id="11" creationId="{EE4C70A0-602D-B47D-11F1-316CC375517A}"/>
          </ac:spMkLst>
        </pc:spChg>
      </pc:sldChg>
      <pc:sldChg chg="addSp delSp modSp add del mod setBg modNotesTx">
        <pc:chgData name="Ka Lok Wu" userId="5da50ff3-0510-434b-bfdb-0169dbdb90d3" providerId="ADAL" clId="{AF554B5E-B75B-5223-9CE8-3AA7B5FB4F2E}" dt="2026-04-14T14:44:06.061" v="5180" actId="20577"/>
        <pc:sldMkLst>
          <pc:docMk/>
          <pc:sldMk cId="0" sldId="296"/>
        </pc:sldMkLst>
      </pc:sldChg>
      <pc:sldChg chg="addSp delSp modSp add del mod setBg modNotesTx">
        <pc:chgData name="Ka Lok Wu" userId="5da50ff3-0510-434b-bfdb-0169dbdb90d3" providerId="ADAL" clId="{AF554B5E-B75B-5223-9CE8-3AA7B5FB4F2E}" dt="2026-04-14T10:10:36.576" v="3697" actId="20577"/>
        <pc:sldMkLst>
          <pc:docMk/>
          <pc:sldMk cId="0" sldId="298"/>
        </pc:sldMkLst>
      </pc:sldChg>
      <pc:sldChg chg="addSp delSp modSp add del mod setBg">
        <pc:chgData name="Ka Lok Wu" userId="5da50ff3-0510-434b-bfdb-0169dbdb90d3" providerId="ADAL" clId="{AF554B5E-B75B-5223-9CE8-3AA7B5FB4F2E}" dt="2026-04-14T14:32:21.774" v="5037" actId="2696"/>
        <pc:sldMkLst>
          <pc:docMk/>
          <pc:sldMk cId="0" sldId="301"/>
        </pc:sldMkLst>
        <pc:spChg chg="mod">
          <ac:chgData name="Ka Lok Wu" userId="5da50ff3-0510-434b-bfdb-0169dbdb90d3" providerId="ADAL" clId="{AF554B5E-B75B-5223-9CE8-3AA7B5FB4F2E}" dt="2026-04-13T23:32:46.890" v="1953" actId="1076"/>
          <ac:spMkLst>
            <pc:docMk/>
            <pc:sldMk cId="0" sldId="301"/>
            <ac:spMk id="2" creationId="{00000000-0000-0000-0000-000000000000}"/>
          </ac:spMkLst>
        </pc:spChg>
        <pc:spChg chg="add mod">
          <ac:chgData name="Ka Lok Wu" userId="5da50ff3-0510-434b-bfdb-0169dbdb90d3" providerId="ADAL" clId="{AF554B5E-B75B-5223-9CE8-3AA7B5FB4F2E}" dt="2026-04-13T23:33:41.013" v="2011" actId="1076"/>
          <ac:spMkLst>
            <pc:docMk/>
            <pc:sldMk cId="0" sldId="301"/>
            <ac:spMk id="15" creationId="{BAEFFF45-2DE0-A5BA-E381-034DE988D79D}"/>
          </ac:spMkLst>
        </pc:spChg>
        <pc:picChg chg="add mod">
          <ac:chgData name="Ka Lok Wu" userId="5da50ff3-0510-434b-bfdb-0169dbdb90d3" providerId="ADAL" clId="{AF554B5E-B75B-5223-9CE8-3AA7B5FB4F2E}" dt="2026-04-13T23:33:16.679" v="1970" actId="1076"/>
          <ac:picMkLst>
            <pc:docMk/>
            <pc:sldMk cId="0" sldId="301"/>
            <ac:picMk id="14" creationId="{0DF42364-564F-B498-567E-8C297414EB2E}"/>
          </ac:picMkLst>
        </pc:picChg>
      </pc:sldChg>
      <pc:sldChg chg="addSp delSp modSp add mod setBg">
        <pc:chgData name="Ka Lok Wu" userId="5da50ff3-0510-434b-bfdb-0169dbdb90d3" providerId="ADAL" clId="{AF554B5E-B75B-5223-9CE8-3AA7B5FB4F2E}" dt="2026-04-14T02:00:00.613" v="3222" actId="20577"/>
        <pc:sldMkLst>
          <pc:docMk/>
          <pc:sldMk cId="0" sldId="302"/>
        </pc:sldMkLst>
        <pc:spChg chg="mod">
          <ac:chgData name="Ka Lok Wu" userId="5da50ff3-0510-434b-bfdb-0169dbdb90d3" providerId="ADAL" clId="{AF554B5E-B75B-5223-9CE8-3AA7B5FB4F2E}" dt="2026-04-14T02:00:00.613" v="3222" actId="20577"/>
          <ac:spMkLst>
            <pc:docMk/>
            <pc:sldMk cId="0" sldId="302"/>
            <ac:spMk id="5" creationId="{00000000-0000-0000-0000-000000000000}"/>
          </ac:spMkLst>
        </pc:spChg>
      </pc:sldChg>
      <pc:sldChg chg="modSp add del mod setBg modShow">
        <pc:chgData name="Ka Lok Wu" userId="5da50ff3-0510-434b-bfdb-0169dbdb90d3" providerId="ADAL" clId="{AF554B5E-B75B-5223-9CE8-3AA7B5FB4F2E}" dt="2026-05-12T17:40:26.593" v="5403" actId="2696"/>
        <pc:sldMkLst>
          <pc:docMk/>
          <pc:sldMk cId="0" sldId="303"/>
        </pc:sldMkLst>
      </pc:sldChg>
      <pc:sldChg chg="modSp add mod setBg modNotesTx">
        <pc:chgData name="Ka Lok Wu" userId="5da50ff3-0510-434b-bfdb-0169dbdb90d3" providerId="ADAL" clId="{AF554B5E-B75B-5223-9CE8-3AA7B5FB4F2E}" dt="2026-04-14T15:43:30.519" v="5402" actId="20577"/>
        <pc:sldMkLst>
          <pc:docMk/>
          <pc:sldMk cId="0" sldId="305"/>
        </pc:sldMkLst>
        <pc:spChg chg="mod">
          <ac:chgData name="Ka Lok Wu" userId="5da50ff3-0510-434b-bfdb-0169dbdb90d3" providerId="ADAL" clId="{AF554B5E-B75B-5223-9CE8-3AA7B5FB4F2E}" dt="2026-04-14T15:43:30.519" v="5402" actId="20577"/>
          <ac:spMkLst>
            <pc:docMk/>
            <pc:sldMk cId="0" sldId="305"/>
            <ac:spMk id="4" creationId="{00000000-0000-0000-0000-000000000000}"/>
          </ac:spMkLst>
        </pc:spChg>
      </pc:sldChg>
      <pc:sldChg chg="modSp add mod setBg modNotesTx">
        <pc:chgData name="Ka Lok Wu" userId="5da50ff3-0510-434b-bfdb-0169dbdb90d3" providerId="ADAL" clId="{AF554B5E-B75B-5223-9CE8-3AA7B5FB4F2E}" dt="2026-04-14T12:34:30.425" v="4032" actId="20577"/>
        <pc:sldMkLst>
          <pc:docMk/>
          <pc:sldMk cId="0" sldId="306"/>
        </pc:sldMkLst>
        <pc:spChg chg="mod">
          <ac:chgData name="Ka Lok Wu" userId="5da50ff3-0510-434b-bfdb-0169dbdb90d3" providerId="ADAL" clId="{AF554B5E-B75B-5223-9CE8-3AA7B5FB4F2E}" dt="2026-04-13T15:14:30.960" v="1895" actId="113"/>
          <ac:spMkLst>
            <pc:docMk/>
            <pc:sldMk cId="0" sldId="306"/>
            <ac:spMk id="4" creationId="{00000000-0000-0000-0000-000000000000}"/>
          </ac:spMkLst>
        </pc:spChg>
      </pc:sldChg>
      <pc:sldChg chg="modSp new mod modNotesTx">
        <pc:chgData name="Ka Lok Wu" userId="5da50ff3-0510-434b-bfdb-0169dbdb90d3" providerId="ADAL" clId="{AF554B5E-B75B-5223-9CE8-3AA7B5FB4F2E}" dt="2026-04-14T14:30:01.756" v="4985" actId="20577"/>
        <pc:sldMkLst>
          <pc:docMk/>
          <pc:sldMk cId="3917781835" sldId="307"/>
        </pc:sldMkLst>
      </pc:sldChg>
      <pc:sldChg chg="addSp delSp modSp new add del mod modNotesTx">
        <pc:chgData name="Ka Lok Wu" userId="5da50ff3-0510-434b-bfdb-0169dbdb90d3" providerId="ADAL" clId="{AF554B5E-B75B-5223-9CE8-3AA7B5FB4F2E}" dt="2026-04-14T14:32:22.003" v="5038" actId="2696"/>
        <pc:sldMkLst>
          <pc:docMk/>
          <pc:sldMk cId="3660255028" sldId="308"/>
        </pc:sldMkLst>
        <pc:spChg chg="add mod">
          <ac:chgData name="Ka Lok Wu" userId="5da50ff3-0510-434b-bfdb-0169dbdb90d3" providerId="ADAL" clId="{AF554B5E-B75B-5223-9CE8-3AA7B5FB4F2E}" dt="2026-04-14T11:57:05.167" v="3745" actId="20577"/>
          <ac:spMkLst>
            <pc:docMk/>
            <pc:sldMk cId="3660255028" sldId="308"/>
            <ac:spMk id="8" creationId="{C84A8FE0-05B5-296C-996A-6A28D1DAF0B3}"/>
          </ac:spMkLst>
        </pc:spChg>
      </pc:sldChg>
      <pc:sldChg chg="addSp delSp modSp new mod modAnim">
        <pc:chgData name="Ka Lok Wu" userId="5da50ff3-0510-434b-bfdb-0169dbdb90d3" providerId="ADAL" clId="{AF554B5E-B75B-5223-9CE8-3AA7B5FB4F2E}" dt="2026-04-14T13:00:46.932" v="4468" actId="20577"/>
        <pc:sldMkLst>
          <pc:docMk/>
          <pc:sldMk cId="968730535" sldId="309"/>
        </pc:sldMkLst>
        <pc:spChg chg="mod">
          <ac:chgData name="Ka Lok Wu" userId="5da50ff3-0510-434b-bfdb-0169dbdb90d3" providerId="ADAL" clId="{AF554B5E-B75B-5223-9CE8-3AA7B5FB4F2E}" dt="2026-04-14T12:52:48.725" v="4418"/>
          <ac:spMkLst>
            <pc:docMk/>
            <pc:sldMk cId="968730535" sldId="309"/>
            <ac:spMk id="3" creationId="{5DD2E048-2A30-A484-1C8E-A4C589BFB242}"/>
          </ac:spMkLst>
        </pc:spChg>
        <pc:spChg chg="mod">
          <ac:chgData name="Ka Lok Wu" userId="5da50ff3-0510-434b-bfdb-0169dbdb90d3" providerId="ADAL" clId="{AF554B5E-B75B-5223-9CE8-3AA7B5FB4F2E}" dt="2026-04-14T12:52:53.831" v="4420"/>
          <ac:spMkLst>
            <pc:docMk/>
            <pc:sldMk cId="968730535" sldId="309"/>
            <ac:spMk id="4" creationId="{0C4342DB-6303-4483-BDDF-C247CE29083E}"/>
          </ac:spMkLst>
        </pc:spChg>
        <pc:spChg chg="add mod">
          <ac:chgData name="Ka Lok Wu" userId="5da50ff3-0510-434b-bfdb-0169dbdb90d3" providerId="ADAL" clId="{AF554B5E-B75B-5223-9CE8-3AA7B5FB4F2E}" dt="2026-04-14T13:00:46.932" v="4468" actId="20577"/>
          <ac:spMkLst>
            <pc:docMk/>
            <pc:sldMk cId="968730535" sldId="309"/>
            <ac:spMk id="8" creationId="{E8CD0C40-B951-F132-90F3-619F682CA2D8}"/>
          </ac:spMkLst>
        </pc:spChg>
        <pc:grpChg chg="add mod">
          <ac:chgData name="Ka Lok Wu" userId="5da50ff3-0510-434b-bfdb-0169dbdb90d3" providerId="ADAL" clId="{AF554B5E-B75B-5223-9CE8-3AA7B5FB4F2E}" dt="2026-04-14T12:53:00.444" v="4422" actId="1076"/>
          <ac:grpSpMkLst>
            <pc:docMk/>
            <pc:sldMk cId="968730535" sldId="309"/>
            <ac:grpSpMk id="2" creationId="{9FB25022-691A-D8BF-6164-65035247B4E5}"/>
          </ac:grpSpMkLst>
        </pc:grpChg>
        <pc:picChg chg="mod">
          <ac:chgData name="Ka Lok Wu" userId="5da50ff3-0510-434b-bfdb-0169dbdb90d3" providerId="ADAL" clId="{AF554B5E-B75B-5223-9CE8-3AA7B5FB4F2E}" dt="2026-04-14T12:52:48.725" v="4418"/>
          <ac:picMkLst>
            <pc:docMk/>
            <pc:sldMk cId="968730535" sldId="309"/>
            <ac:picMk id="5" creationId="{3C87BD6F-0DA7-2FDA-36AD-97B8A08CC6C1}"/>
          </ac:picMkLst>
        </pc:picChg>
      </pc:sldChg>
      <pc:sldChg chg="modSp add mod ord">
        <pc:chgData name="Ka Lok Wu" userId="5da50ff3-0510-434b-bfdb-0169dbdb90d3" providerId="ADAL" clId="{AF554B5E-B75B-5223-9CE8-3AA7B5FB4F2E}" dt="2026-04-13T23:56:10.987" v="2298" actId="20578"/>
        <pc:sldMkLst>
          <pc:docMk/>
          <pc:sldMk cId="3293593234" sldId="310"/>
        </pc:sldMkLst>
      </pc:sldChg>
      <pc:sldChg chg="modSp add del mod setBg">
        <pc:chgData name="Ka Lok Wu" userId="5da50ff3-0510-434b-bfdb-0169dbdb90d3" providerId="ADAL" clId="{AF554B5E-B75B-5223-9CE8-3AA7B5FB4F2E}" dt="2026-04-13T15:14:08.200" v="1894" actId="113"/>
        <pc:sldMkLst>
          <pc:docMk/>
          <pc:sldMk cId="1905845297" sldId="313"/>
        </pc:sldMkLst>
        <pc:spChg chg="mod">
          <ac:chgData name="Ka Lok Wu" userId="5da50ff3-0510-434b-bfdb-0169dbdb90d3" providerId="ADAL" clId="{AF554B5E-B75B-5223-9CE8-3AA7B5FB4F2E}" dt="2026-04-13T15:14:08.200" v="1894" actId="113"/>
          <ac:spMkLst>
            <pc:docMk/>
            <pc:sldMk cId="1905845297" sldId="313"/>
            <ac:spMk id="4" creationId="{1892DECE-2A24-ECD1-0B6C-58C8A61F11C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267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Semantic constraints: quantifier-free formula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understand why type-safety is a problem, we recall that each types of principals can have different attributes and a policy can apply to all types of attributes.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4827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algorithm of </a:t>
            </a:r>
            <a:r>
              <a:rPr lang="en-US" dirty="0" err="1"/>
              <a:t>Restricter</a:t>
            </a:r>
            <a:r>
              <a:rPr lang="en-US" dirty="0"/>
              <a:t> works as follows. We take each permit rule, and we identify some potential over-privileges with respect to that rule, which for us, again, is approximated by unused privileges.</a:t>
            </a:r>
          </a:p>
          <a:p>
            <a:r>
              <a:rPr lang="en-US" dirty="0"/>
              <a:t>Random sampling: which would not work very well if we have context of say, integer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 slice: permitted request in the log that are permitted by the rule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we can repeat this process by selecting another potential over-privilege to your hearts content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Unfortunately, as with other access control research, that we were not able to obtain real-world policies due to their sensitive nature.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many cases, </a:t>
            </a:r>
            <a:r>
              <a:rPr lang="en-US" dirty="0" err="1"/>
              <a:t>restricter</a:t>
            </a:r>
            <a:r>
              <a:rPr lang="en-US" dirty="0"/>
              <a:t> was able to create an ideal tightening that removes all over-privileges while keeping intended privileges permitted. Even in more challenge cases, </a:t>
            </a:r>
            <a:r>
              <a:rPr lang="en-US" dirty="0" err="1"/>
              <a:t>restricter</a:t>
            </a:r>
            <a:r>
              <a:rPr lang="en-US" dirty="0"/>
              <a:t> could still recover good tightening, even when the given log is sparse.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We could not synthesize arbitrary type-safe cedar</a:t>
            </a:r>
          </a:p>
        </p:txBody>
      </p:sp>
    </p:spTree>
    <p:extLst>
      <p:ext uri="{BB962C8B-B14F-4D97-AF65-F5344CB8AC3E}">
        <p14:creationId xmlns:p14="http://schemas.microsoft.com/office/powerpoint/2010/main" val="23520284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30171-ADD3-5454-FE56-1BBC4FCAA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A49E7E-9EE8-DD82-FC93-7DC34A9681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BAEF79-A6A7-3A04-C540-C72FA42C4A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33BD5-B60B-5637-81EA-58946D6240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81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Policy authors may not completely understand the exact privileges when they first come up with the policy.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ideal situation, we would be able to identify the exact over-privileges and separate it from the required privileges. If we can do that, then we can trivially synthesize the best policy that only allow the required privileges.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9290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542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0038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1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78652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47053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9047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977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88384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3002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769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71616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6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sv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566928" y="804672"/>
            <a:ext cx="146304" cy="4526280"/>
          </a:xfrm>
          <a:prstGeom prst="rect">
            <a:avLst/>
          </a:prstGeom>
          <a:solidFill>
            <a:srgbClr val="A44916"/>
          </a:solidFill>
          <a:ln w="12700">
            <a:solidFill>
              <a:srgbClr val="A449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60120" y="932688"/>
            <a:ext cx="72694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1F2937"/>
                </a:solidFill>
                <a:latin typeface="Palatino Linotype"/>
                <a:ea typeface="Aptos Display" pitchFamily="34" charset="-122"/>
                <a:cs typeface="Aptos Display" pitchFamily="34" charset="-120"/>
              </a:rPr>
              <a:t>Automatically Tightening Access Control Policies with </a:t>
            </a:r>
            <a:r>
              <a:rPr lang="en-US" sz="2800" b="1" err="1">
                <a:solidFill>
                  <a:srgbClr val="1F2937"/>
                </a:solidFill>
                <a:latin typeface="Palatino Linotype"/>
                <a:ea typeface="Aptos Display" pitchFamily="34" charset="-122"/>
                <a:cs typeface="Aptos Display" pitchFamily="34" charset="-120"/>
              </a:rPr>
              <a:t>Restricter</a:t>
            </a:r>
            <a:endParaRPr lang="en-US" sz="2800" err="1">
              <a:latin typeface="Palatino Linotype"/>
            </a:endParaRPr>
          </a:p>
        </p:txBody>
      </p:sp>
      <p:sp>
        <p:nvSpPr>
          <p:cNvPr id="5" name="Text 3"/>
          <p:cNvSpPr/>
          <p:nvPr/>
        </p:nvSpPr>
        <p:spPr>
          <a:xfrm>
            <a:off x="1005840" y="3063240"/>
            <a:ext cx="32918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 Lok Wu</a:t>
            </a:r>
            <a:r>
              <a:rPr lang="en-US" sz="1800" baseline="30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Christa Jenkins</a:t>
            </a:r>
            <a:r>
              <a:rPr lang="en-US" baseline="30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1,2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Scott D. Stoller</a:t>
            </a:r>
            <a:r>
              <a:rPr lang="en-US" sz="1800" baseline="30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dirty="0">
              <a:solidFill>
                <a:srgbClr val="1F2937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l">
              <a:buNone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Omar Chowdhury</a:t>
            </a:r>
            <a:r>
              <a:rPr lang="en-US" sz="1800" baseline="30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800" baseline="30000" dirty="0"/>
          </a:p>
        </p:txBody>
      </p:sp>
      <p:sp>
        <p:nvSpPr>
          <p:cNvPr id="6" name="Text 4"/>
          <p:cNvSpPr/>
          <p:nvPr/>
        </p:nvSpPr>
        <p:spPr>
          <a:xfrm>
            <a:off x="4663440" y="324612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baseline="30000" dirty="0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r>
              <a:rPr lang="en-US" sz="1800" dirty="0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Stony Brook University</a:t>
            </a:r>
            <a:endParaRPr lang="en-US" sz="1800" dirty="0"/>
          </a:p>
          <a:p>
            <a:pPr marL="0" indent="0" algn="l">
              <a:buNone/>
            </a:pPr>
            <a:r>
              <a:rPr lang="en-US" sz="1800" baseline="30000" dirty="0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 </a:t>
            </a:r>
            <a:r>
              <a:rPr lang="en-US" sz="1800" dirty="0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Galois, Inc.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5230368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A4491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April 14, 2026</a:t>
            </a:r>
            <a:endParaRPr lang="en-US" sz="1800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834EB9D-FFFA-CA8A-E70E-B0322F8A82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760" y="5596128"/>
            <a:ext cx="3632200" cy="622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Ideal Tightening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B5A5A9-4180-7359-5E0C-AE25D3AA9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12" y="1721884"/>
            <a:ext cx="6183939" cy="341423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Ideal Tightening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C2BEEB-6AB0-A2FE-C99E-EDE2943B0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11" y="1721884"/>
            <a:ext cx="6183940" cy="341423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Ideal Tightening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6AE66D-07AC-9A5E-4DBB-2D6076073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11" y="1721884"/>
            <a:ext cx="6183940" cy="341423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Challenges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do not know the exact over-privileges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Under-constrained in nature: there are many </a:t>
            </a:r>
            <a:r>
              <a:rPr lang="en-US" sz="2100" dirty="0" err="1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tightenings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Only allow the requests that appeared in the log</a:t>
            </a:r>
            <a:r>
              <a:rPr lang="en-US" sz="21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: Overfit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Prefer simple policies</a:t>
            </a:r>
            <a:r>
              <a:rPr lang="en-US" sz="21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: Maintainable and Generalizable</a:t>
            </a:r>
            <a:endParaRPr lang="en-US" sz="21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7AB1185-EDBC-8BE6-6259-8DF0395A2EF9}"/>
              </a:ext>
            </a:extLst>
          </p:cNvPr>
          <p:cNvGrpSpPr/>
          <p:nvPr/>
        </p:nvGrpSpPr>
        <p:grpSpPr>
          <a:xfrm>
            <a:off x="998806" y="3822193"/>
            <a:ext cx="7100668" cy="984799"/>
            <a:chOff x="1048794" y="4149908"/>
            <a:chExt cx="7100668" cy="984799"/>
          </a:xfrm>
        </p:grpSpPr>
        <p:sp>
          <p:nvSpPr>
            <p:cNvPr id="11" name="Shape 5">
              <a:extLst>
                <a:ext uri="{FF2B5EF4-FFF2-40B4-BE49-F238E27FC236}">
                  <a16:creationId xmlns:a16="http://schemas.microsoft.com/office/drawing/2014/main" id="{B2F327E0-05B2-F37B-8007-431734A30F6A}"/>
                </a:ext>
              </a:extLst>
            </p:cNvPr>
            <p:cNvSpPr/>
            <p:nvPr/>
          </p:nvSpPr>
          <p:spPr>
            <a:xfrm>
              <a:off x="1108582" y="4149908"/>
              <a:ext cx="7040880" cy="984799"/>
            </a:xfrm>
            <a:prstGeom prst="roundRect">
              <a:avLst>
                <a:gd name="adj" fmla="val 8889"/>
              </a:avLst>
            </a:prstGeom>
            <a:solidFill>
              <a:srgbClr val="FEF3C7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Text 6">
              <a:extLst>
                <a:ext uri="{FF2B5EF4-FFF2-40B4-BE49-F238E27FC236}">
                  <a16:creationId xmlns:a16="http://schemas.microsoft.com/office/drawing/2014/main" id="{6D901AE0-0452-C3FB-1E4B-523BB62A439F}"/>
                </a:ext>
              </a:extLst>
            </p:cNvPr>
            <p:cNvSpPr/>
            <p:nvPr/>
          </p:nvSpPr>
          <p:spPr>
            <a:xfrm>
              <a:off x="1758462" y="4332848"/>
              <a:ext cx="6244696" cy="64439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000" b="1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Insight</a:t>
              </a:r>
              <a:r>
                <a:rPr lang="en-US" sz="2000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: </a:t>
              </a:r>
              <a:r>
                <a:rPr lang="en-US" sz="2000" dirty="0">
                  <a:solidFill>
                    <a:srgbClr val="1F2937"/>
                  </a:solidFill>
                  <a:ea typeface="+mn-lt"/>
                  <a:cs typeface="+mn-lt"/>
                </a:rPr>
                <a:t>Heuristically </a:t>
              </a:r>
              <a:r>
                <a:rPr lang="en-US" sz="2000" i="1" dirty="0">
                  <a:solidFill>
                    <a:srgbClr val="1F2937"/>
                  </a:solidFill>
                  <a:ea typeface="+mn-lt"/>
                  <a:cs typeface="+mn-lt"/>
                </a:rPr>
                <a:t>approximate</a:t>
              </a:r>
              <a:r>
                <a:rPr lang="en-US" sz="2000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 over-privilege by what did not appear in the log but are permitted (</a:t>
              </a:r>
              <a:r>
                <a:rPr lang="en-US" sz="2000" i="1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unused </a:t>
              </a:r>
              <a:r>
                <a:rPr lang="en-US" sz="2000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privileges)</a:t>
              </a:r>
              <a:endParaRPr lang="en-US" sz="2000" dirty="0">
                <a:latin typeface="Aptos"/>
              </a:endParaRPr>
            </a:p>
          </p:txBody>
        </p:sp>
        <p:pic>
          <p:nvPicPr>
            <p:cNvPr id="6" name="Graphic 5" descr="Lights On with solid fill">
              <a:extLst>
                <a:ext uri="{FF2B5EF4-FFF2-40B4-BE49-F238E27FC236}">
                  <a16:creationId xmlns:a16="http://schemas.microsoft.com/office/drawing/2014/main" id="{674301CA-DB61-B306-A5A0-8AD9BDAB6D9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8794" y="4161239"/>
              <a:ext cx="804672" cy="80467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Cedar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Developed by Amazon in 2023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Domain-specific authorization language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Expressive: Supports ABAC, RBAC, and ReBAC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Safe: Type-safe policies cannot have certain run-time errors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Tested against a formally verified implementation in lean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Cedar Schema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Typed entities (principals and resources)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Defines attributes, and the possible hierarchy relationships they can have</a:t>
            </a:r>
            <a:endParaRPr lang="en-US" sz="2100" dirty="0">
              <a:latin typeface="Aptos"/>
            </a:endParaRP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Action is only applicable to a subset of principal and resource types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</a:rPr>
              <a:t>Context: extra attributes in a request like IP address and time</a:t>
            </a:r>
            <a:endParaRPr lang="en-US" sz="2100" dirty="0"/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78986D84-7A6D-8D56-B780-BB60AF6BB283}"/>
              </a:ext>
            </a:extLst>
          </p:cNvPr>
          <p:cNvSpPr/>
          <p:nvPr/>
        </p:nvSpPr>
        <p:spPr>
          <a:xfrm>
            <a:off x="868680" y="3824155"/>
            <a:ext cx="7315200" cy="2089754"/>
          </a:xfrm>
          <a:prstGeom prst="roundRect">
            <a:avLst>
              <a:gd name="adj" fmla="val 2025"/>
            </a:avLst>
          </a:prstGeom>
          <a:solidFill>
            <a:srgbClr val="F3F4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015A1AC1-B03F-A7D4-8E82-A1BE775EB994}"/>
              </a:ext>
            </a:extLst>
          </p:cNvPr>
          <p:cNvSpPr/>
          <p:nvPr/>
        </p:nvSpPr>
        <p:spPr>
          <a:xfrm>
            <a:off x="1056132" y="3934353"/>
            <a:ext cx="6986016" cy="19795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entity User {isPcChair: Bool,...};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entity Area;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entity Paper {...};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entity Review {...};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action Read appliesTo {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  principal: User,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  resource: [Review, Paper]};</a:t>
            </a:r>
            <a:endParaRPr lang="en-US" sz="1500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endParaRPr lang="en-US" sz="1500" dirty="0">
              <a:latin typeface="Aptos Mono" panose="020B0009020202020204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Cedar Policy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Consists of permit rules and deny rules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endParaRPr lang="en-US" sz="2100" dirty="0"/>
          </a:p>
          <a:p>
            <a:pPr>
              <a:spcAft>
                <a:spcPts val="1300"/>
              </a:spcAft>
              <a:buSzPct val="100000"/>
            </a:pPr>
            <a:r>
              <a:rPr lang="en-US" sz="2100" dirty="0"/>
              <a:t>A rule consists of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Scope: types of principals, actions, and resources the rules apply to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Body: extra constraints</a:t>
            </a:r>
          </a:p>
          <a:p>
            <a:pPr>
              <a:spcAft>
                <a:spcPts val="1300"/>
              </a:spcAft>
              <a:buSzPct val="100000"/>
            </a:pPr>
            <a:endParaRPr lang="en-US" sz="2100" dirty="0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8B0AC0EF-8FD7-F564-FD74-DC0BE60F5C2E}"/>
              </a:ext>
            </a:extLst>
          </p:cNvPr>
          <p:cNvSpPr/>
          <p:nvPr/>
        </p:nvSpPr>
        <p:spPr>
          <a:xfrm>
            <a:off x="868680" y="4167560"/>
            <a:ext cx="7315200" cy="1135960"/>
          </a:xfrm>
          <a:prstGeom prst="roundRect">
            <a:avLst>
              <a:gd name="adj" fmla="val 8257"/>
            </a:avLst>
          </a:prstGeom>
          <a:solidFill>
            <a:srgbClr val="F3F4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permit (principal,</a:t>
            </a:r>
            <a:endParaRPr lang="en-US" sz="1500" dirty="0">
              <a:latin typeface="Aptos Mono" panose="020B0009020202020204" pitchFamily="49" charset="0"/>
            </a:endParaRPr>
          </a:p>
          <a:p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  action == Action::"Read", // Scope</a:t>
            </a:r>
            <a:endParaRPr lang="en-US" sz="1500" dirty="0">
              <a:latin typeface="Aptos Mono" panose="020B0009020202020204" pitchFamily="49" charset="0"/>
            </a:endParaRPr>
          </a:p>
          <a:p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  resource is Paper)</a:t>
            </a:r>
            <a:endParaRPr lang="en-US" sz="1500" dirty="0">
              <a:latin typeface="Aptos Mono" panose="020B0009020202020204" pitchFamily="49" charset="0"/>
            </a:endParaRPr>
          </a:p>
          <a:p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when { </a:t>
            </a:r>
            <a:r>
              <a:rPr lang="en-US" sz="1500" dirty="0" err="1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principal.isPcChair</a:t>
            </a:r>
            <a:r>
              <a:rPr lang="en-US" sz="1500" dirty="0">
                <a:solidFill>
                  <a:srgbClr val="1F2937"/>
                </a:solidFill>
                <a:latin typeface="Aptos Mono" panose="020B0009020202020204" pitchFamily="49" charset="0"/>
                <a:ea typeface="Courier New" pitchFamily="34" charset="-122"/>
                <a:cs typeface="Courier New" pitchFamily="34" charset="-120"/>
              </a:rPr>
              <a:t> }; // Body</a:t>
            </a:r>
            <a:endParaRPr lang="en-US" sz="1500" dirty="0">
              <a:latin typeface="Aptos Mono" panose="020B0009020202020204" pitchFamily="49" charset="0"/>
            </a:endParaRPr>
          </a:p>
          <a:p>
            <a:endParaRPr lang="en-US" sz="1500" dirty="0">
              <a:latin typeface="Aptos Mono" panose="020B0009020202020204" pitchFamily="49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68228-36A4-1B65-2273-2721FC080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184D10-90A0-1A40-B116-318B58CC88B8}"/>
              </a:ext>
            </a:extLst>
          </p:cNvPr>
          <p:cNvSpPr/>
          <p:nvPr/>
        </p:nvSpPr>
        <p:spPr>
          <a:xfrm>
            <a:off x="1124656" y="1713285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Access Control Policies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9255A4-C132-D6C9-4996-EDEF7152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Britannic Bold"/>
              </a:rPr>
              <a:t>Roadmap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9D061B-80E3-AFAC-3DF6-76178CFD1D4B}"/>
              </a:ext>
            </a:extLst>
          </p:cNvPr>
          <p:cNvSpPr/>
          <p:nvPr/>
        </p:nvSpPr>
        <p:spPr>
          <a:xfrm>
            <a:off x="1124655" y="2694539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Policy Tightening Problem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2ED421-AFDD-5460-8308-205A4E571669}"/>
              </a:ext>
            </a:extLst>
          </p:cNvPr>
          <p:cNvSpPr/>
          <p:nvPr/>
        </p:nvSpPr>
        <p:spPr>
          <a:xfrm>
            <a:off x="1124654" y="3675793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 err="1">
                <a:solidFill>
                  <a:schemeClr val="tx1"/>
                </a:solidFill>
                <a:latin typeface="Palatino Linotype"/>
              </a:rPr>
              <a:t>Restricter</a:t>
            </a:r>
            <a:r>
              <a:rPr lang="en-US" sz="3800">
                <a:solidFill>
                  <a:schemeClr val="tx1"/>
                </a:solidFill>
                <a:latin typeface="Palatino Linotype"/>
              </a:rPr>
              <a:t>: Insights and Design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FE1D73-4042-81C6-DC72-5367404A918A}"/>
              </a:ext>
            </a:extLst>
          </p:cNvPr>
          <p:cNvSpPr/>
          <p:nvPr/>
        </p:nvSpPr>
        <p:spPr>
          <a:xfrm>
            <a:off x="1124653" y="4657047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Empirical Evaluation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16832323-205B-6267-5885-7DC78D353594}"/>
              </a:ext>
            </a:extLst>
          </p:cNvPr>
          <p:cNvSpPr/>
          <p:nvPr/>
        </p:nvSpPr>
        <p:spPr>
          <a:xfrm>
            <a:off x="300727" y="3905970"/>
            <a:ext cx="655845" cy="47927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714405-8D5C-AD4B-5129-01B6AA2B7025}"/>
              </a:ext>
            </a:extLst>
          </p:cNvPr>
          <p:cNvSpPr/>
          <p:nvPr/>
        </p:nvSpPr>
        <p:spPr>
          <a:xfrm>
            <a:off x="1126132" y="3667722"/>
            <a:ext cx="6891736" cy="95576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4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Individually tightening rules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 modification of each rule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With Syntax-Guided Synthesis (SyGuS)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0">
            <a:extLst>
              <a:ext uri="{FF2B5EF4-FFF2-40B4-BE49-F238E27FC236}">
                <a16:creationId xmlns:a16="http://schemas.microsoft.com/office/drawing/2014/main" id="{6DA167BF-ABDA-9D1F-0B73-8A58B1BDADB2}"/>
              </a:ext>
            </a:extLst>
          </p:cNvPr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</a:rPr>
              <a:t>Rule-wise Tightening</a:t>
            </a:r>
            <a:endParaRPr lang="en-US" sz="2400" dirty="0"/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2B7FE1F3-7F73-D9E2-F552-15226835F7FD}"/>
              </a:ext>
            </a:extLst>
          </p:cNvPr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E8CD0C40-B951-F132-90F3-619F682CA2D8}"/>
              </a:ext>
            </a:extLst>
          </p:cNvPr>
          <p:cNvSpPr/>
          <p:nvPr/>
        </p:nvSpPr>
        <p:spPr>
          <a:xfrm>
            <a:off x="868680" y="1097280"/>
            <a:ext cx="74066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buSzPct val="100000"/>
            </a:pPr>
            <a:r>
              <a:rPr lang="en-US" sz="2100" dirty="0">
                <a:solidFill>
                  <a:srgbClr val="1F2937"/>
                </a:solidFill>
              </a:rPr>
              <a:t>A request is permitted in Cedar if</a:t>
            </a:r>
            <a:endParaRPr lang="en-US" sz="2100" dirty="0">
              <a:solidFill>
                <a:srgbClr val="000000"/>
              </a:solidFill>
            </a:endParaRPr>
          </a:p>
          <a:p>
            <a:pPr marL="457200" indent="-457200">
              <a:buAutoNum type="arabicPeriod"/>
            </a:pPr>
            <a:r>
              <a:rPr lang="en-US" sz="2100" dirty="0">
                <a:solidFill>
                  <a:srgbClr val="1F2937"/>
                </a:solidFill>
              </a:rPr>
              <a:t>At least one permit rule permits it</a:t>
            </a:r>
            <a:endParaRPr lang="en-US" sz="2100" dirty="0">
              <a:solidFill>
                <a:srgbClr val="000000"/>
              </a:solidFill>
            </a:endParaRPr>
          </a:p>
          <a:p>
            <a:pPr marL="457200" indent="-457200">
              <a:buAutoNum type="arabicPeriod"/>
            </a:pPr>
            <a:r>
              <a:rPr lang="en-US" sz="2100" dirty="0">
                <a:solidFill>
                  <a:srgbClr val="1F2937"/>
                </a:solidFill>
              </a:rPr>
              <a:t>No deny rule denies it</a:t>
            </a:r>
            <a:endParaRPr lang="en-US" sz="24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FB25022-691A-D8BF-6164-65035247B4E5}"/>
              </a:ext>
            </a:extLst>
          </p:cNvPr>
          <p:cNvGrpSpPr/>
          <p:nvPr/>
        </p:nvGrpSpPr>
        <p:grpSpPr>
          <a:xfrm>
            <a:off x="1021666" y="3329793"/>
            <a:ext cx="7100668" cy="984799"/>
            <a:chOff x="1048794" y="4149908"/>
            <a:chExt cx="7100668" cy="984799"/>
          </a:xfrm>
        </p:grpSpPr>
        <p:sp>
          <p:nvSpPr>
            <p:cNvPr id="3" name="Shape 5">
              <a:extLst>
                <a:ext uri="{FF2B5EF4-FFF2-40B4-BE49-F238E27FC236}">
                  <a16:creationId xmlns:a16="http://schemas.microsoft.com/office/drawing/2014/main" id="{5DD2E048-2A30-A484-1C8E-A4C589BFB242}"/>
                </a:ext>
              </a:extLst>
            </p:cNvPr>
            <p:cNvSpPr/>
            <p:nvPr/>
          </p:nvSpPr>
          <p:spPr>
            <a:xfrm>
              <a:off x="1108582" y="4149908"/>
              <a:ext cx="7040880" cy="984799"/>
            </a:xfrm>
            <a:prstGeom prst="roundRect">
              <a:avLst>
                <a:gd name="adj" fmla="val 8889"/>
              </a:avLst>
            </a:prstGeom>
            <a:solidFill>
              <a:srgbClr val="FEF3C7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 6">
              <a:extLst>
                <a:ext uri="{FF2B5EF4-FFF2-40B4-BE49-F238E27FC236}">
                  <a16:creationId xmlns:a16="http://schemas.microsoft.com/office/drawing/2014/main" id="{0C4342DB-6303-4483-BDDF-C247CE29083E}"/>
                </a:ext>
              </a:extLst>
            </p:cNvPr>
            <p:cNvSpPr/>
            <p:nvPr/>
          </p:nvSpPr>
          <p:spPr>
            <a:xfrm>
              <a:off x="1758462" y="4332848"/>
              <a:ext cx="6244696" cy="64439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000" b="1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Insight</a:t>
              </a:r>
              <a:r>
                <a:rPr lang="en-US" sz="2000" dirty="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: </a:t>
              </a:r>
              <a:r>
                <a:rPr lang="en-US" sz="2000" dirty="0"/>
                <a:t>Tightening individual permit rules also tightens the whole policy</a:t>
              </a:r>
              <a:endParaRPr lang="en-US" sz="2000" dirty="0">
                <a:latin typeface="Aptos"/>
              </a:endParaRPr>
            </a:p>
          </p:txBody>
        </p:sp>
        <p:pic>
          <p:nvPicPr>
            <p:cNvPr id="5" name="Graphic 4" descr="Lights On with solid fill">
              <a:extLst>
                <a:ext uri="{FF2B5EF4-FFF2-40B4-BE49-F238E27FC236}">
                  <a16:creationId xmlns:a16="http://schemas.microsoft.com/office/drawing/2014/main" id="{3C87BD6F-0DA7-2FDA-36AD-97B8A08CC6C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048794" y="4161239"/>
              <a:ext cx="804672" cy="8046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873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5AEB2D-1BCE-6874-EB5B-3E7432818EFD}"/>
              </a:ext>
            </a:extLst>
          </p:cNvPr>
          <p:cNvSpPr/>
          <p:nvPr/>
        </p:nvSpPr>
        <p:spPr>
          <a:xfrm>
            <a:off x="1124656" y="1713285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Access Control Policies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00FB5F-E16C-4BB0-5583-0C189E2CA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Britannic Bold"/>
              </a:rPr>
              <a:t>Roadmap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4ED25F-51BE-5438-E616-10F22A907F4A}"/>
              </a:ext>
            </a:extLst>
          </p:cNvPr>
          <p:cNvSpPr/>
          <p:nvPr/>
        </p:nvSpPr>
        <p:spPr>
          <a:xfrm>
            <a:off x="1124655" y="2694539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Policy Tightening Problem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F57915-3BD7-CC21-1BCB-933703E16185}"/>
              </a:ext>
            </a:extLst>
          </p:cNvPr>
          <p:cNvSpPr/>
          <p:nvPr/>
        </p:nvSpPr>
        <p:spPr>
          <a:xfrm>
            <a:off x="1124654" y="3675793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 err="1">
                <a:solidFill>
                  <a:schemeClr val="tx1"/>
                </a:solidFill>
                <a:latin typeface="Palatino Linotype"/>
              </a:rPr>
              <a:t>Restricter</a:t>
            </a:r>
            <a:r>
              <a:rPr lang="en-US" sz="3800">
                <a:solidFill>
                  <a:schemeClr val="tx1"/>
                </a:solidFill>
                <a:latin typeface="Palatino Linotype"/>
              </a:rPr>
              <a:t>: Insights and Design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D5D71D-2553-126C-994D-26F81B2C0A87}"/>
              </a:ext>
            </a:extLst>
          </p:cNvPr>
          <p:cNvSpPr/>
          <p:nvPr/>
        </p:nvSpPr>
        <p:spPr>
          <a:xfrm>
            <a:off x="1124653" y="4657047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Empirical Evaluation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7AAB4E5-B02D-5855-F710-B6605CF5882F}"/>
              </a:ext>
            </a:extLst>
          </p:cNvPr>
          <p:cNvSpPr/>
          <p:nvPr/>
        </p:nvSpPr>
        <p:spPr>
          <a:xfrm>
            <a:off x="300115" y="1942569"/>
            <a:ext cx="655845" cy="47927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33971D-53BA-40F6-73DB-AC9DA9BBC3FB}"/>
              </a:ext>
            </a:extLst>
          </p:cNvPr>
          <p:cNvSpPr/>
          <p:nvPr/>
        </p:nvSpPr>
        <p:spPr>
          <a:xfrm>
            <a:off x="1126164" y="1700028"/>
            <a:ext cx="6891736" cy="95576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8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Local Strengthening of Rules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9875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Permit rules look like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7315200" cy="960120"/>
          </a:xfrm>
          <a:prstGeom prst="roundRect">
            <a:avLst>
              <a:gd name="adj" fmla="val 7619"/>
            </a:avLst>
          </a:prstGeom>
          <a:solidFill>
            <a:srgbClr val="F3F4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78992" y="1435608"/>
            <a:ext cx="6986016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>
                <a:solidFill>
                  <a:srgbClr val="1F2937"/>
                </a:solidFill>
                <a:latin typeface="Aptos Mono"/>
                <a:ea typeface="Courier New" pitchFamily="34" charset="-122"/>
                <a:cs typeface="Courier New"/>
              </a:rPr>
              <a:t>permit(principal, action, resource)</a:t>
            </a:r>
            <a:endParaRPr lang="en-US" sz="2000">
              <a:latin typeface="Aptos Mono"/>
              <a:cs typeface="Courier New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Aptos Mono"/>
                <a:ea typeface="Courier New" pitchFamily="34" charset="-122"/>
                <a:cs typeface="Courier New"/>
              </a:rPr>
              <a:t>when {</a:t>
            </a:r>
            <a:r>
              <a:rPr lang="en-US" sz="2000" dirty="0" err="1">
                <a:solidFill>
                  <a:srgbClr val="1F2937"/>
                </a:solidFill>
                <a:latin typeface="Aptos Mono"/>
                <a:ea typeface="Courier New" pitchFamily="34" charset="-122"/>
                <a:cs typeface="Courier New"/>
              </a:rPr>
              <a:t>cond</a:t>
            </a:r>
            <a:r>
              <a:rPr lang="en-US" sz="2000" dirty="0">
                <a:solidFill>
                  <a:srgbClr val="1F2937"/>
                </a:solidFill>
                <a:latin typeface="Aptos Mono"/>
                <a:ea typeface="Courier New" pitchFamily="34" charset="-122"/>
                <a:cs typeface="Courier New"/>
              </a:rPr>
              <a:t>};</a:t>
            </a:r>
            <a:endParaRPr lang="en-US" sz="2000">
              <a:latin typeface="Aptos Mono"/>
              <a:cs typeface="Courier New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5"/>
              <p:cNvSpPr/>
              <p:nvPr/>
            </p:nvSpPr>
            <p:spPr>
              <a:xfrm>
                <a:off x="914400" y="2560320"/>
                <a:ext cx="4206240" cy="2743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 algn="l">
                  <a:buNone/>
                </a:pPr>
                <a:r>
                  <a:rPr lang="en-US" sz="2000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Notice that for any predicate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1F2937"/>
                        </a:solidFill>
                        <a:latin typeface="Cambria Math" panose="02040503050406030204" pitchFamily="18" charset="0"/>
                        <a:ea typeface="Aptos" pitchFamily="34" charset="-122"/>
                        <a:cs typeface="Aptos" pitchFamily="34" charset="-120"/>
                      </a:rPr>
                      <m:t>𝜙</m:t>
                    </m:r>
                  </m:oMath>
                </a14:m>
                <a:r>
                  <a:rPr lang="en-US" sz="2000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,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Tex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560320"/>
                <a:ext cx="4206240" cy="274320"/>
              </a:xfrm>
              <a:prstGeom prst="rect">
                <a:avLst/>
              </a:prstGeom>
              <a:blipFill>
                <a:blip r:embed="rId3"/>
                <a:stretch>
                  <a:fillRect l="-3623" t="-28889" b="-666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hape 6"/>
          <p:cNvSpPr/>
          <p:nvPr/>
        </p:nvSpPr>
        <p:spPr>
          <a:xfrm>
            <a:off x="914400" y="2926080"/>
            <a:ext cx="7315200" cy="960120"/>
          </a:xfrm>
          <a:prstGeom prst="roundRect">
            <a:avLst>
              <a:gd name="adj" fmla="val 7619"/>
            </a:avLst>
          </a:prstGeom>
          <a:solidFill>
            <a:srgbClr val="F3F4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7"/>
              <p:cNvSpPr/>
              <p:nvPr/>
            </p:nvSpPr>
            <p:spPr>
              <a:xfrm>
                <a:off x="1078992" y="3035808"/>
                <a:ext cx="6986016" cy="74066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en-US" sz="2000" dirty="0">
                    <a:solidFill>
                      <a:srgbClr val="1F2937"/>
                    </a:solidFill>
                    <a:latin typeface="Aptos Mono"/>
                    <a:ea typeface="Courier New" pitchFamily="34" charset="-122"/>
                    <a:cs typeface="Courier New"/>
                  </a:rPr>
                  <a:t>permit(principal, action, resource)</a:t>
                </a:r>
                <a:endParaRPr lang="en-US" sz="2000" dirty="0">
                  <a:latin typeface="Aptos Mono"/>
                  <a:cs typeface="Courier New"/>
                </a:endParaRPr>
              </a:p>
              <a:p>
                <a:r>
                  <a:rPr lang="en-US" sz="2000" dirty="0">
                    <a:solidFill>
                      <a:srgbClr val="1F2937"/>
                    </a:solidFill>
                    <a:latin typeface="Aptos Mono"/>
                    <a:ea typeface="Courier New" pitchFamily="34" charset="-122"/>
                    <a:cs typeface="Courier New"/>
                  </a:rPr>
                  <a:t>when {</a:t>
                </a:r>
                <a:r>
                  <a:rPr lang="en-US" sz="2000" dirty="0" err="1">
                    <a:solidFill>
                      <a:srgbClr val="1F2937"/>
                    </a:solidFill>
                    <a:latin typeface="Aptos Mono"/>
                    <a:ea typeface="Courier New" pitchFamily="34" charset="-122"/>
                    <a:cs typeface="Courier New"/>
                  </a:rPr>
                  <a:t>cond</a:t>
                </a:r>
                <a:r>
                  <a:rPr lang="en-US" sz="2000" dirty="0">
                    <a:solidFill>
                      <a:srgbClr val="1F2937"/>
                    </a:solidFill>
                    <a:latin typeface="Aptos Mono"/>
                    <a:ea typeface="Courier New" pitchFamily="34" charset="-122"/>
                    <a:cs typeface="Courier New"/>
                  </a:rPr>
                  <a:t> </a:t>
                </a:r>
                <a:r>
                  <a:rPr lang="en-US" sz="2000" b="1" dirty="0">
                    <a:solidFill>
                      <a:srgbClr val="1F2937"/>
                    </a:solidFill>
                    <a:latin typeface="Aptos Mono"/>
                    <a:ea typeface="Courier New" pitchFamily="34" charset="-122"/>
                    <a:cs typeface="Courier New"/>
                  </a:rPr>
                  <a:t>&amp;&amp;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1F2937"/>
                        </a:solidFill>
                        <a:latin typeface="Cambria Math" panose="02040503050406030204" pitchFamily="18" charset="0"/>
                        <a:ea typeface="Aptos" pitchFamily="34" charset="-122"/>
                        <a:cs typeface="Aptos" pitchFamily="34" charset="-120"/>
                      </a:rPr>
                      <m:t>𝝓</m:t>
                    </m:r>
                  </m:oMath>
                </a14:m>
                <a:r>
                  <a:rPr lang="en-US" sz="2000" dirty="0">
                    <a:solidFill>
                      <a:srgbClr val="1F2937"/>
                    </a:solidFill>
                    <a:latin typeface="Aptos Mono"/>
                    <a:ea typeface="Courier New" pitchFamily="34" charset="-122"/>
                    <a:cs typeface="Courier New"/>
                  </a:rPr>
                  <a:t>};</a:t>
                </a:r>
                <a:endParaRPr lang="en-US" sz="2000" dirty="0">
                  <a:latin typeface="Aptos Mono"/>
                  <a:cs typeface="Courier New"/>
                </a:endParaRPr>
              </a:p>
            </p:txBody>
          </p:sp>
        </mc:Choice>
        <mc:Fallback xmlns="">
          <p:sp>
            <p:nvSpPr>
              <p:cNvPr id="9" name="Tex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992" y="3035808"/>
                <a:ext cx="6986016" cy="740664"/>
              </a:xfrm>
              <a:prstGeom prst="rect">
                <a:avLst/>
              </a:prstGeom>
              <a:blipFill>
                <a:blip r:embed="rId4"/>
                <a:stretch>
                  <a:fillRect l="-2182" t="-10656" b="-245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8"/>
          <p:cNvSpPr/>
          <p:nvPr/>
        </p:nvSpPr>
        <p:spPr>
          <a:xfrm>
            <a:off x="914400" y="4160520"/>
            <a:ext cx="415075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000">
                <a:solidFill>
                  <a:srgbClr val="A44916"/>
                </a:solidFill>
                <a:latin typeface="Aptos"/>
              </a:rPr>
              <a:t>is </a:t>
            </a:r>
            <a:r>
              <a:rPr lang="en-US" sz="2000" b="1">
                <a:solidFill>
                  <a:srgbClr val="A44916"/>
                </a:solidFill>
                <a:latin typeface="Aptos"/>
              </a:rPr>
              <a:t>syntactically </a:t>
            </a:r>
            <a:r>
              <a:rPr lang="en-US" sz="2000">
                <a:solidFill>
                  <a:srgbClr val="A44916"/>
                </a:solidFill>
                <a:latin typeface="Aptos"/>
              </a:rPr>
              <a:t>more restrictive!</a:t>
            </a:r>
            <a:endParaRPr lang="en-US" sz="2000">
              <a:solidFill>
                <a:srgbClr val="A4491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SyGuS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Synthesize a function that satisfies semantic restrictions and syntactic restrictions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Shallow embedding of Cedar policies as SMT terms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Difference of type system between Cedar’s symbolic encoding and ours</a:t>
            </a:r>
            <a:endParaRPr lang="en-US" sz="21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01969ED-047B-E863-BD9B-233FA2985CA8}"/>
              </a:ext>
            </a:extLst>
          </p:cNvPr>
          <p:cNvGrpSpPr/>
          <p:nvPr/>
        </p:nvGrpSpPr>
        <p:grpSpPr>
          <a:xfrm>
            <a:off x="1188720" y="4709160"/>
            <a:ext cx="6492240" cy="868680"/>
            <a:chOff x="1188720" y="4709160"/>
            <a:chExt cx="6492240" cy="868680"/>
          </a:xfrm>
        </p:grpSpPr>
        <p:sp>
          <p:nvSpPr>
            <p:cNvPr id="9" name="Shape 3">
              <a:extLst>
                <a:ext uri="{FF2B5EF4-FFF2-40B4-BE49-F238E27FC236}">
                  <a16:creationId xmlns:a16="http://schemas.microsoft.com/office/drawing/2014/main" id="{65AFF0DE-C56D-D2EC-1AA4-D6F6B0138FD8}"/>
                </a:ext>
              </a:extLst>
            </p:cNvPr>
            <p:cNvSpPr/>
            <p:nvPr/>
          </p:nvSpPr>
          <p:spPr>
            <a:xfrm>
              <a:off x="1188720" y="4709160"/>
              <a:ext cx="6492240" cy="868680"/>
            </a:xfrm>
            <a:prstGeom prst="roundRect">
              <a:avLst>
                <a:gd name="adj" fmla="val 8421"/>
              </a:avLst>
            </a:prstGeom>
            <a:solidFill>
              <a:srgbClr val="FEF3C7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4">
              <a:extLst>
                <a:ext uri="{FF2B5EF4-FFF2-40B4-BE49-F238E27FC236}">
                  <a16:creationId xmlns:a16="http://schemas.microsoft.com/office/drawing/2014/main" id="{0439D51E-85CA-6D81-690F-1DBA61CF72F3}"/>
                </a:ext>
              </a:extLst>
            </p:cNvPr>
            <p:cNvSpPr/>
            <p:nvPr/>
          </p:nvSpPr>
          <p:spPr>
            <a:xfrm>
              <a:off x="1335024" y="4818888"/>
              <a:ext cx="6199632" cy="6492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b="1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Challenge</a:t>
              </a:r>
              <a:r>
                <a:rPr lang="en-US" sz="1900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: Synthesize </a:t>
              </a:r>
              <a:r>
                <a:rPr lang="en-US" sz="1900" b="1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type-safe</a:t>
              </a:r>
              <a:r>
                <a:rPr lang="en-US" sz="1900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 Cedar terms.</a:t>
              </a:r>
              <a:endParaRPr lang="en-US" sz="19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Type-Safety</a:t>
            </a:r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78992"/>
            <a:ext cx="740664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buSzPct val="100000"/>
              <a:buChar char="•"/>
            </a:pPr>
            <a:r>
              <a:rPr lang="en-US" sz="210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Before accessing the attribute, make sure all the applicable entity types have the attribute</a:t>
            </a:r>
            <a:endParaRPr lang="en-US" sz="21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86B084-5205-5872-8651-5C58E6F2344A}"/>
              </a:ext>
            </a:extLst>
          </p:cNvPr>
          <p:cNvGrpSpPr/>
          <p:nvPr/>
        </p:nvGrpSpPr>
        <p:grpSpPr>
          <a:xfrm>
            <a:off x="914400" y="1856233"/>
            <a:ext cx="7315200" cy="914400"/>
            <a:chOff x="914400" y="2377440"/>
            <a:chExt cx="7315200" cy="914400"/>
          </a:xfrm>
        </p:grpSpPr>
        <p:sp>
          <p:nvSpPr>
            <p:cNvPr id="6" name="Shape 4"/>
            <p:cNvSpPr/>
            <p:nvPr/>
          </p:nvSpPr>
          <p:spPr>
            <a:xfrm>
              <a:off x="914400" y="2377440"/>
              <a:ext cx="7315200" cy="914400"/>
            </a:xfrm>
            <a:prstGeom prst="roundRect">
              <a:avLst>
                <a:gd name="adj" fmla="val 8000"/>
              </a:avLst>
            </a:prstGeom>
            <a:solidFill>
              <a:srgbClr val="F3F4F6"/>
            </a:solidFill>
            <a:ln w="12700">
              <a:solidFill>
                <a:srgbClr val="D1D5DB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 5"/>
            <p:cNvSpPr/>
            <p:nvPr/>
          </p:nvSpPr>
          <p:spPr>
            <a:xfrm>
              <a:off x="1078992" y="2487168"/>
              <a:ext cx="6986016" cy="6949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permit(principal, action, resource)</a:t>
              </a:r>
              <a:endParaRPr lang="en-US" sz="1500" dirty="0">
                <a:latin typeface="Aptos Mono" panose="020B0009020202020204" pitchFamily="49" charset="0"/>
              </a:endParaRPr>
            </a:p>
            <a:p>
              <a:pPr marL="0" indent="0">
                <a:buNone/>
              </a:pP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when{</a:t>
              </a:r>
              <a:r>
                <a:rPr lang="en-US" sz="1500" dirty="0" err="1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principal.isAdmin</a:t>
              </a: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};</a:t>
              </a:r>
              <a:endParaRPr lang="en-US" sz="1500" dirty="0">
                <a:latin typeface="Aptos Mono" panose="020B0009020202020204" pitchFamily="49" charset="0"/>
              </a:endParaRPr>
            </a:p>
          </p:txBody>
        </p:sp>
      </p:grpSp>
      <p:sp>
        <p:nvSpPr>
          <p:cNvPr id="8" name="Text 6"/>
          <p:cNvSpPr/>
          <p:nvPr/>
        </p:nvSpPr>
        <p:spPr>
          <a:xfrm>
            <a:off x="960120" y="2880361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90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is type-safe only when every applicable principal type has the required attribute isAdmin of type Bool.</a:t>
            </a:r>
            <a:endParaRPr lang="en-US" sz="1900"/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233C9FF6-6F7A-A234-F999-3D88346E7CF5}"/>
              </a:ext>
            </a:extLst>
          </p:cNvPr>
          <p:cNvSpPr/>
          <p:nvPr/>
        </p:nvSpPr>
        <p:spPr>
          <a:xfrm>
            <a:off x="914400" y="365302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However,</a:t>
            </a:r>
            <a:endParaRPr lang="en-US" sz="20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CCB9FDF-C289-51E0-1733-6CE0E6CFC91B}"/>
              </a:ext>
            </a:extLst>
          </p:cNvPr>
          <p:cNvGrpSpPr/>
          <p:nvPr/>
        </p:nvGrpSpPr>
        <p:grpSpPr>
          <a:xfrm>
            <a:off x="914400" y="4014216"/>
            <a:ext cx="7315200" cy="960120"/>
            <a:chOff x="914400" y="4636008"/>
            <a:chExt cx="7315200" cy="960120"/>
          </a:xfrm>
        </p:grpSpPr>
        <p:sp>
          <p:nvSpPr>
            <p:cNvPr id="10" name="Shape 3">
              <a:extLst>
                <a:ext uri="{FF2B5EF4-FFF2-40B4-BE49-F238E27FC236}">
                  <a16:creationId xmlns:a16="http://schemas.microsoft.com/office/drawing/2014/main" id="{72CE03FF-C43F-CD6E-95A6-7D35E877A8B8}"/>
                </a:ext>
              </a:extLst>
            </p:cNvPr>
            <p:cNvSpPr/>
            <p:nvPr/>
          </p:nvSpPr>
          <p:spPr>
            <a:xfrm>
              <a:off x="914400" y="4636008"/>
              <a:ext cx="7315200" cy="960120"/>
            </a:xfrm>
            <a:prstGeom prst="roundRect">
              <a:avLst>
                <a:gd name="adj" fmla="val 7619"/>
              </a:avLst>
            </a:prstGeom>
            <a:solidFill>
              <a:srgbClr val="F3F4F6"/>
            </a:solidFill>
            <a:ln w="12700">
              <a:solidFill>
                <a:srgbClr val="D1D5DB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4">
              <a:extLst>
                <a:ext uri="{FF2B5EF4-FFF2-40B4-BE49-F238E27FC236}">
                  <a16:creationId xmlns:a16="http://schemas.microsoft.com/office/drawing/2014/main" id="{EE4C70A0-602D-B47D-11F1-316CC375517A}"/>
                </a:ext>
              </a:extLst>
            </p:cNvPr>
            <p:cNvSpPr/>
            <p:nvPr/>
          </p:nvSpPr>
          <p:spPr>
            <a:xfrm>
              <a:off x="1078992" y="4745736"/>
              <a:ext cx="6986016" cy="74066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permit(principal, action, resource)</a:t>
              </a:r>
              <a:endParaRPr lang="en-US" sz="1500" dirty="0">
                <a:latin typeface="Aptos Mono" panose="020B0009020202020204" pitchFamily="49" charset="0"/>
              </a:endParaRPr>
            </a:p>
            <a:p>
              <a:pPr marL="0" indent="0">
                <a:buNone/>
              </a:pP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when{</a:t>
              </a:r>
              <a:r>
                <a:rPr lang="en-US" sz="1500" b="1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principal has </a:t>
              </a:r>
              <a:r>
                <a:rPr lang="en-US" sz="1500" b="1" dirty="0" err="1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isAdmin</a:t>
              </a:r>
              <a:r>
                <a:rPr lang="en-US" sz="1500" b="1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 </a:t>
              </a: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&amp;&amp; </a:t>
              </a:r>
              <a:r>
                <a:rPr lang="en-US" sz="1500" dirty="0" err="1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principal.isAdmin</a:t>
              </a:r>
              <a:r>
                <a:rPr lang="en-US" sz="1500" dirty="0">
                  <a:solidFill>
                    <a:srgbClr val="1F2937"/>
                  </a:solidFill>
                  <a:latin typeface="Aptos Mono" panose="020B0009020202020204" pitchFamily="49" charset="0"/>
                  <a:ea typeface="Courier New" pitchFamily="34" charset="-122"/>
                  <a:cs typeface="Courier New" pitchFamily="34" charset="-120"/>
                </a:rPr>
                <a:t>};</a:t>
              </a:r>
              <a:endParaRPr lang="en-US" sz="1500" dirty="0">
                <a:latin typeface="Aptos Mono" panose="020B0009020202020204" pitchFamily="49" charset="0"/>
              </a:endParaRPr>
            </a:p>
          </p:txBody>
        </p:sp>
      </p:grpSp>
      <p:sp>
        <p:nvSpPr>
          <p:cNvPr id="12" name="Text 5">
            <a:extLst>
              <a:ext uri="{FF2B5EF4-FFF2-40B4-BE49-F238E27FC236}">
                <a16:creationId xmlns:a16="http://schemas.microsoft.com/office/drawing/2014/main" id="{3A90EF8E-6129-9FA0-4E01-72682A8CFE69}"/>
              </a:ext>
            </a:extLst>
          </p:cNvPr>
          <p:cNvSpPr/>
          <p:nvPr/>
        </p:nvSpPr>
        <p:spPr>
          <a:xfrm>
            <a:off x="914400" y="5178787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90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is type-safe if every principal type that has the isAdmin attribute has it of type Bool.</a:t>
            </a:r>
            <a:endParaRPr lang="en-US" sz="190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43A8BCB-F9ED-6808-4D7A-EECD90517541}"/>
              </a:ext>
            </a:extLst>
          </p:cNvPr>
          <p:cNvGrpSpPr/>
          <p:nvPr/>
        </p:nvGrpSpPr>
        <p:grpSpPr>
          <a:xfrm>
            <a:off x="868680" y="5910307"/>
            <a:ext cx="7315200" cy="868680"/>
            <a:chOff x="914400" y="4663440"/>
            <a:chExt cx="7315200" cy="868680"/>
          </a:xfrm>
        </p:grpSpPr>
        <p:sp>
          <p:nvSpPr>
            <p:cNvPr id="17" name="Shape 6">
              <a:extLst>
                <a:ext uri="{FF2B5EF4-FFF2-40B4-BE49-F238E27FC236}">
                  <a16:creationId xmlns:a16="http://schemas.microsoft.com/office/drawing/2014/main" id="{E49C63B1-3AB4-1BED-8ACB-03BBA763CDF0}"/>
                </a:ext>
              </a:extLst>
            </p:cNvPr>
            <p:cNvSpPr/>
            <p:nvPr/>
          </p:nvSpPr>
          <p:spPr>
            <a:xfrm>
              <a:off x="914400" y="4663440"/>
              <a:ext cx="7315200" cy="868680"/>
            </a:xfrm>
            <a:prstGeom prst="roundRect">
              <a:avLst>
                <a:gd name="adj" fmla="val 8421"/>
              </a:avLst>
            </a:prstGeom>
            <a:solidFill>
              <a:srgbClr val="FEF3C7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7">
              <a:extLst>
                <a:ext uri="{FF2B5EF4-FFF2-40B4-BE49-F238E27FC236}">
                  <a16:creationId xmlns:a16="http://schemas.microsoft.com/office/drawing/2014/main" id="{2837E5BC-7F49-3EC5-B5B2-02FD5C40CFE8}"/>
                </a:ext>
              </a:extLst>
            </p:cNvPr>
            <p:cNvSpPr/>
            <p:nvPr/>
          </p:nvSpPr>
          <p:spPr>
            <a:xfrm>
              <a:off x="1060704" y="4773168"/>
              <a:ext cx="7022592" cy="6492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00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Solution: </a:t>
              </a:r>
              <a:r>
                <a:rPr lang="en-US" sz="2000" b="1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Syntactically </a:t>
              </a:r>
              <a:r>
                <a:rPr lang="en-US" sz="2000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create type-safe Cedar terms by </a:t>
              </a:r>
              <a:r>
                <a:rPr lang="en-US" sz="2000" b="1">
                  <a:solidFill>
                    <a:srgbClr val="1F2937"/>
                  </a:solidFill>
                  <a:latin typeface="Aptos"/>
                  <a:ea typeface="Aptos" pitchFamily="34" charset="-122"/>
                  <a:cs typeface="Aptos" pitchFamily="34" charset="-120"/>
                </a:rPr>
                <a:t>prepending typing restrictions.</a:t>
              </a:r>
              <a:endParaRPr lang="en-US" sz="2000" b="1">
                <a:latin typeface="Apto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Step 1: Identify Potential Over-Privilege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Users/klwu/repos/tacas-present/powerpoint-export/rendered_tikz/step1-identify-overprivilege-01.png">
            <a:extLst>
              <a:ext uri="{FF2B5EF4-FFF2-40B4-BE49-F238E27FC236}">
                <a16:creationId xmlns:a16="http://schemas.microsoft.com/office/drawing/2014/main" id="{F00685A1-DFCF-9983-082C-D86E4F544D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097280"/>
            <a:ext cx="6583680" cy="493776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6ED1D36E-01BB-2DB1-D3B5-2F918BE2C025}"/>
              </a:ext>
            </a:extLst>
          </p:cNvPr>
          <p:cNvGrpSpPr/>
          <p:nvPr/>
        </p:nvGrpSpPr>
        <p:grpSpPr>
          <a:xfrm>
            <a:off x="960120" y="4782317"/>
            <a:ext cx="7223760" cy="1316731"/>
            <a:chOff x="914400" y="5285232"/>
            <a:chExt cx="7223760" cy="685800"/>
          </a:xfrm>
        </p:grpSpPr>
        <p:sp>
          <p:nvSpPr>
            <p:cNvPr id="7" name="Shape 2">
              <a:extLst>
                <a:ext uri="{FF2B5EF4-FFF2-40B4-BE49-F238E27FC236}">
                  <a16:creationId xmlns:a16="http://schemas.microsoft.com/office/drawing/2014/main" id="{C2805054-8809-2066-40C4-AE1A64206226}"/>
                </a:ext>
              </a:extLst>
            </p:cNvPr>
            <p:cNvSpPr/>
            <p:nvPr/>
          </p:nvSpPr>
          <p:spPr>
            <a:xfrm>
              <a:off x="914400" y="5285232"/>
              <a:ext cx="7223760" cy="685800"/>
            </a:xfrm>
            <a:prstGeom prst="roundRect">
              <a:avLst>
                <a:gd name="adj" fmla="val 10667"/>
              </a:avLst>
            </a:prstGeom>
            <a:solidFill>
              <a:srgbClr val="FEF3C7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3">
              <a:extLst>
                <a:ext uri="{FF2B5EF4-FFF2-40B4-BE49-F238E27FC236}">
                  <a16:creationId xmlns:a16="http://schemas.microsoft.com/office/drawing/2014/main" id="{542717C4-81FA-30C6-98F0-95E419BD5307}"/>
                </a:ext>
              </a:extLst>
            </p:cNvPr>
            <p:cNvSpPr/>
            <p:nvPr/>
          </p:nvSpPr>
          <p:spPr>
            <a:xfrm>
              <a:off x="1060704" y="5394960"/>
              <a:ext cx="6931152" cy="4663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l">
                <a:buNone/>
              </a:pPr>
              <a:r>
                <a:rPr lang="en-US" sz="2000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We can either pick an unused privilege by</a:t>
              </a:r>
              <a:endParaRPr lang="en-US" sz="2000" dirty="0"/>
            </a:p>
            <a:p>
              <a:pPr marL="0" indent="0" algn="l">
                <a:buNone/>
              </a:pPr>
              <a:r>
                <a:rPr lang="en-US" sz="2000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1. randomly sampling from the universe of all requests, or</a:t>
              </a:r>
              <a:endParaRPr lang="en-US" sz="2000" dirty="0"/>
            </a:p>
            <a:p>
              <a:pPr marL="0" indent="0" algn="l">
                <a:buNone/>
              </a:pPr>
              <a:r>
                <a:rPr lang="en-US" sz="2000" dirty="0">
                  <a:solidFill>
                    <a:srgbClr val="1F2937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2. Use an SMT solver.</a:t>
              </a:r>
              <a:endParaRPr 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Step 2: Find Type-Safe Predicate that Denies Over-Privileges While Preserving Log Slice (</a:t>
            </a:r>
            <a:r>
              <a:rPr lang="en-US" sz="2400" b="1" dirty="0" err="1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SyGuS</a:t>
            </a: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)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Users/klwu/repos/tacas-present/powerpoint-export/rendered_tikz/step2-find-predicate-01.png">
            <a:extLst>
              <a:ext uri="{FF2B5EF4-FFF2-40B4-BE49-F238E27FC236}">
                <a16:creationId xmlns:a16="http://schemas.microsoft.com/office/drawing/2014/main" id="{8076C120-F5CB-FA02-CDA1-60A515450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097280"/>
            <a:ext cx="6583680" cy="493776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Result: Obtain a More Restrictive Rule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Users/klwu/repos/tacas-present/powerpoint-export/rendered_tikz/result-more-restrictive-rule-01.png">
            <a:extLst>
              <a:ext uri="{FF2B5EF4-FFF2-40B4-BE49-F238E27FC236}">
                <a16:creationId xmlns:a16="http://schemas.microsoft.com/office/drawing/2014/main" id="{5B82A075-CFDE-1F78-845D-1C91248279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097280"/>
            <a:ext cx="6583680" cy="493776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6A9B0705-69F9-2B96-E01E-85FF990FB192}"/>
              </a:ext>
            </a:extLst>
          </p:cNvPr>
          <p:cNvGrpSpPr/>
          <p:nvPr/>
        </p:nvGrpSpPr>
        <p:grpSpPr>
          <a:xfrm>
            <a:off x="960120" y="4604003"/>
            <a:ext cx="7223760" cy="658369"/>
            <a:chOff x="817620" y="3566160"/>
            <a:chExt cx="7223760" cy="65836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09BFC44-9587-F420-F3E1-44C10302945A}"/>
                </a:ext>
              </a:extLst>
            </p:cNvPr>
            <p:cNvGrpSpPr/>
            <p:nvPr/>
          </p:nvGrpSpPr>
          <p:grpSpPr>
            <a:xfrm>
              <a:off x="817620" y="3566160"/>
              <a:ext cx="7223760" cy="658368"/>
              <a:chOff x="914400" y="5285232"/>
              <a:chExt cx="7223760" cy="658368"/>
            </a:xfrm>
          </p:grpSpPr>
          <p:sp>
            <p:nvSpPr>
              <p:cNvPr id="7" name="Shape 2">
                <a:extLst>
                  <a:ext uri="{FF2B5EF4-FFF2-40B4-BE49-F238E27FC236}">
                    <a16:creationId xmlns:a16="http://schemas.microsoft.com/office/drawing/2014/main" id="{3572FB22-4224-9D12-FA82-92B7D62ED868}"/>
                  </a:ext>
                </a:extLst>
              </p:cNvPr>
              <p:cNvSpPr/>
              <p:nvPr/>
            </p:nvSpPr>
            <p:spPr>
              <a:xfrm>
                <a:off x="914400" y="5285232"/>
                <a:ext cx="7223760" cy="658368"/>
              </a:xfrm>
              <a:prstGeom prst="roundRect">
                <a:avLst>
                  <a:gd name="adj" fmla="val 11111"/>
                </a:avLst>
              </a:prstGeom>
              <a:solidFill>
                <a:srgbClr val="FEF3C7"/>
              </a:solidFill>
              <a:ln w="12700">
                <a:solidFill>
                  <a:srgbClr val="F59E0B"/>
                </a:solidFill>
                <a:prstDash val="solid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Text 3">
                <a:extLst>
                  <a:ext uri="{FF2B5EF4-FFF2-40B4-BE49-F238E27FC236}">
                    <a16:creationId xmlns:a16="http://schemas.microsoft.com/office/drawing/2014/main" id="{CDBBB351-BB40-83B4-3D81-3196C3B4F0EF}"/>
                  </a:ext>
                </a:extLst>
              </p:cNvPr>
              <p:cNvSpPr/>
              <p:nvPr/>
            </p:nvSpPr>
            <p:spPr>
              <a:xfrm>
                <a:off x="1566788" y="5394960"/>
                <a:ext cx="6425067" cy="438912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1600" b="1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Insight 1</a:t>
                </a:r>
                <a:r>
                  <a:rPr lang="en-US" sz="1600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: This rule is </a:t>
                </a:r>
                <a:r>
                  <a:rPr lang="en-US" sz="1600" b="1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strictly</a:t>
                </a:r>
                <a:r>
                  <a:rPr lang="en-US" sz="1600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 more restrictive because at least r is denied in the new policy.</a:t>
                </a:r>
                <a:endParaRPr lang="en-US" sz="1600" dirty="0"/>
              </a:p>
            </p:txBody>
          </p:sp>
        </p:grpSp>
        <p:pic>
          <p:nvPicPr>
            <p:cNvPr id="14" name="Graphic 13" descr="Lights On with solid fill">
              <a:extLst>
                <a:ext uri="{FF2B5EF4-FFF2-40B4-BE49-F238E27FC236}">
                  <a16:creationId xmlns:a16="http://schemas.microsoft.com/office/drawing/2014/main" id="{3959B93A-B15B-6787-0491-7FAB5A9F562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45755" y="3566160"/>
              <a:ext cx="658369" cy="658369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F594FA2-FE1B-625D-BF22-40141837F6A4}"/>
              </a:ext>
            </a:extLst>
          </p:cNvPr>
          <p:cNvGrpSpPr/>
          <p:nvPr/>
        </p:nvGrpSpPr>
        <p:grpSpPr>
          <a:xfrm>
            <a:off x="960120" y="5486399"/>
            <a:ext cx="7223760" cy="658369"/>
            <a:chOff x="817620" y="4944847"/>
            <a:chExt cx="7223760" cy="65836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2152705-B680-610D-610E-D66B4CA9F255}"/>
                </a:ext>
              </a:extLst>
            </p:cNvPr>
            <p:cNvGrpSpPr/>
            <p:nvPr/>
          </p:nvGrpSpPr>
          <p:grpSpPr>
            <a:xfrm>
              <a:off x="817620" y="4944848"/>
              <a:ext cx="7223760" cy="658368"/>
              <a:chOff x="914400" y="5285232"/>
              <a:chExt cx="7223760" cy="658368"/>
            </a:xfrm>
          </p:grpSpPr>
          <p:sp>
            <p:nvSpPr>
              <p:cNvPr id="10" name="Shape 2">
                <a:extLst>
                  <a:ext uri="{FF2B5EF4-FFF2-40B4-BE49-F238E27FC236}">
                    <a16:creationId xmlns:a16="http://schemas.microsoft.com/office/drawing/2014/main" id="{CFA14A22-61F0-424E-CD19-6D2FAAB44B3E}"/>
                  </a:ext>
                </a:extLst>
              </p:cNvPr>
              <p:cNvSpPr/>
              <p:nvPr/>
            </p:nvSpPr>
            <p:spPr>
              <a:xfrm>
                <a:off x="914400" y="5285232"/>
                <a:ext cx="7223760" cy="658368"/>
              </a:xfrm>
              <a:prstGeom prst="roundRect">
                <a:avLst>
                  <a:gd name="adj" fmla="val 11111"/>
                </a:avLst>
              </a:prstGeom>
              <a:solidFill>
                <a:srgbClr val="FEF3C7"/>
              </a:solidFill>
              <a:ln w="12700">
                <a:solidFill>
                  <a:srgbClr val="F59E0B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 3">
                <a:extLst>
                  <a:ext uri="{FF2B5EF4-FFF2-40B4-BE49-F238E27FC236}">
                    <a16:creationId xmlns:a16="http://schemas.microsoft.com/office/drawing/2014/main" id="{9518AEFC-2664-CE03-34F7-1BCB8D8F4229}"/>
                  </a:ext>
                </a:extLst>
              </p:cNvPr>
              <p:cNvSpPr/>
              <p:nvPr/>
            </p:nvSpPr>
            <p:spPr>
              <a:xfrm>
                <a:off x="1577545" y="5394960"/>
                <a:ext cx="6532479" cy="438912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1600" b="1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Insight 2</a:t>
                </a:r>
                <a:r>
                  <a:rPr lang="en-US" sz="1600" dirty="0">
                    <a:solidFill>
                      <a:srgbClr val="1F2937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: We avoid over-fitting to the log because we only add one conjunction of predicate at a time.</a:t>
                </a:r>
                <a:endParaRPr lang="en-US" sz="1600" dirty="0"/>
              </a:p>
            </p:txBody>
          </p:sp>
        </p:grpSp>
        <p:pic>
          <p:nvPicPr>
            <p:cNvPr id="15" name="Graphic 14" descr="Lights On with solid fill">
              <a:extLst>
                <a:ext uri="{FF2B5EF4-FFF2-40B4-BE49-F238E27FC236}">
                  <a16:creationId xmlns:a16="http://schemas.microsoft.com/office/drawing/2014/main" id="{5A83A362-DA81-71F8-F79E-6ADCB9951AF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2397" y="4944847"/>
              <a:ext cx="658369" cy="65836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6F805-B284-6181-31E4-1868567C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D11638-EE8C-2028-9E20-2773AC8D9D66}"/>
              </a:ext>
            </a:extLst>
          </p:cNvPr>
          <p:cNvSpPr/>
          <p:nvPr/>
        </p:nvSpPr>
        <p:spPr>
          <a:xfrm>
            <a:off x="1124656" y="1713285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Access Control Policies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F70995-DF26-FDDD-A499-A973EF603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Britannic Bold"/>
              </a:rPr>
              <a:t>Roadmap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91FE05-267B-1B0A-E7DF-53E3D1E3CB24}"/>
              </a:ext>
            </a:extLst>
          </p:cNvPr>
          <p:cNvSpPr/>
          <p:nvPr/>
        </p:nvSpPr>
        <p:spPr>
          <a:xfrm>
            <a:off x="1124655" y="2694539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Policy Tightening Problem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B525BC-493C-A082-8AD7-27DC6D8BF0D1}"/>
              </a:ext>
            </a:extLst>
          </p:cNvPr>
          <p:cNvSpPr/>
          <p:nvPr/>
        </p:nvSpPr>
        <p:spPr>
          <a:xfrm>
            <a:off x="1124654" y="3675793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 err="1">
                <a:solidFill>
                  <a:schemeClr val="tx1"/>
                </a:solidFill>
                <a:latin typeface="Palatino Linotype"/>
              </a:rPr>
              <a:t>Restricter</a:t>
            </a:r>
            <a:r>
              <a:rPr lang="en-US" sz="3800">
                <a:solidFill>
                  <a:schemeClr val="tx1"/>
                </a:solidFill>
                <a:latin typeface="Palatino Linotype"/>
              </a:rPr>
              <a:t>: Insights and Design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96A766-BEE2-6FCB-9C12-30A422B25386}"/>
              </a:ext>
            </a:extLst>
          </p:cNvPr>
          <p:cNvSpPr/>
          <p:nvPr/>
        </p:nvSpPr>
        <p:spPr>
          <a:xfrm>
            <a:off x="1124653" y="4657047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Empirical Evaluation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CDCA3A8-36FD-C11B-55B4-A2F8595C2B8B}"/>
              </a:ext>
            </a:extLst>
          </p:cNvPr>
          <p:cNvSpPr/>
          <p:nvPr/>
        </p:nvSpPr>
        <p:spPr>
          <a:xfrm>
            <a:off x="313167" y="4901749"/>
            <a:ext cx="655845" cy="47927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ECBA45-ECE2-FCCC-EBEA-803D5D62D627}"/>
              </a:ext>
            </a:extLst>
          </p:cNvPr>
          <p:cNvSpPr/>
          <p:nvPr/>
        </p:nvSpPr>
        <p:spPr>
          <a:xfrm>
            <a:off x="1138572" y="4663501"/>
            <a:ext cx="6891736" cy="95576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Implementation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Implemented in 2100 lines of Python and 400 lines of Rust</a:t>
            </a:r>
            <a:endParaRPr lang="en-US" sz="2100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Used cvc5 as SMT solver and SyGuS engine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Supports a large fraction of Cedar</a:t>
            </a:r>
            <a:endParaRPr lang="en-US" sz="2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CDF12A-3EA5-6943-078B-34C8307DA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729858"/>
            <a:ext cx="7772400" cy="3156743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Research Questions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93268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want to know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868680" y="1417320"/>
            <a:ext cx="7406640" cy="1138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9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If and when Restricter produces tight policies</a:t>
            </a:r>
            <a:endParaRPr lang="en-US" sz="1900" dirty="0"/>
          </a:p>
          <a:p>
            <a:pPr marL="279400" indent="-279400">
              <a:buSzPct val="100000"/>
              <a:buFont typeface="+mj-lt"/>
              <a:buAutoNum type="arabicPeriod" startAt="2"/>
            </a:pPr>
            <a:r>
              <a:rPr lang="en-US" sz="19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Restricter scales as problem size increases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868680" y="3611880"/>
            <a:ext cx="7040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measure this by designing two artificial but plausible-seeming policies and logs.</a:t>
            </a:r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Semantic Quality</a:t>
            </a:r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914400" y="501091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i="1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Semantic quality (lower is better) improves as the log became less sparse.</a:t>
            </a:r>
            <a:endParaRPr lang="en-US" sz="1600"/>
          </a:p>
        </p:txBody>
      </p:sp>
      <p:sp>
        <p:nvSpPr>
          <p:cNvPr id="6" name="Shape 3"/>
          <p:cNvSpPr/>
          <p:nvPr/>
        </p:nvSpPr>
        <p:spPr>
          <a:xfrm>
            <a:off x="1005840" y="5486400"/>
            <a:ext cx="7132320" cy="713232"/>
          </a:xfrm>
          <a:prstGeom prst="roundRect">
            <a:avLst>
              <a:gd name="adj" fmla="val 10256"/>
            </a:avLst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152144" y="5596128"/>
            <a:ext cx="683971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This shows that </a:t>
            </a:r>
            <a:r>
              <a:rPr lang="en-US" sz="2000" dirty="0" err="1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Restricter</a:t>
            </a: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 generates good </a:t>
            </a:r>
            <a:r>
              <a:rPr lang="en-US" sz="2000" dirty="0" err="1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tightenings</a:t>
            </a: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 even when the log density is low.</a:t>
            </a:r>
            <a:endParaRPr lang="en-US" sz="2000" dirty="0">
              <a:latin typeface="Aptos"/>
            </a:endParaRPr>
          </a:p>
        </p:txBody>
      </p:sp>
      <p:pic>
        <p:nvPicPr>
          <p:cNvPr id="8" name="Image 0" descr="/Users/klwu/repos/tacas-present/hotcrp_rule_5_semantic_similarity_single.png">
            <a:extLst>
              <a:ext uri="{FF2B5EF4-FFF2-40B4-BE49-F238E27FC236}">
                <a16:creationId xmlns:a16="http://schemas.microsoft.com/office/drawing/2014/main" id="{D67823D4-A30C-13CD-E2FF-74FFE79312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051560"/>
            <a:ext cx="51816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7A96D-E71A-11CA-205B-4A8761A14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B5D05CA-C138-E55E-C715-0213C27611C0}"/>
              </a:ext>
            </a:extLst>
          </p:cNvPr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Access Control</a:t>
            </a:r>
            <a:endParaRPr lang="en-US" sz="240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CA84351-1F6B-3023-033B-07CC988E5F4F}"/>
              </a:ext>
            </a:extLst>
          </p:cNvPr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892DECE-2A24-ECD1-0B6C-58C8A61F11CC}"/>
              </a:ext>
            </a:extLst>
          </p:cNvPr>
          <p:cNvSpPr/>
          <p:nvPr/>
        </p:nvSpPr>
        <p:spPr>
          <a:xfrm>
            <a:off x="868680" y="1097280"/>
            <a:ext cx="7406640" cy="39658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b="1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Goal: Regulating the permission of a subject's (principal's) actions on a certain object (resources)</a:t>
            </a:r>
            <a:r>
              <a:rPr lang="en-US" sz="2100" dirty="0"/>
              <a:t> </a:t>
            </a:r>
            <a:endParaRPr lang="zh-TW" altLang="en-US" dirty="0"/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 access control </a:t>
            </a:r>
            <a:r>
              <a:rPr lang="en-US" sz="21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policy</a:t>
            </a: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captures conditions under which an access is granted or denied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Typically, an access control policy contains a sequence of individual </a:t>
            </a:r>
            <a:r>
              <a:rPr lang="en-US" sz="2100" b="1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rules</a:t>
            </a: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 capturing different grant and/or deny conditions</a:t>
            </a:r>
            <a:endParaRPr lang="en-US" sz="2100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905845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Scalability</a:t>
            </a:r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914400" y="501091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i="1" dirty="0" err="1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SyGuS</a:t>
            </a:r>
            <a:r>
              <a:rPr lang="en-US" sz="1600" i="1" dirty="0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success and failure time (log scale) as the problem size increases.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1051560" y="5486400"/>
            <a:ext cx="7040880" cy="713232"/>
          </a:xfrm>
          <a:prstGeom prst="roundRect">
            <a:avLst>
              <a:gd name="adj" fmla="val 10256"/>
            </a:avLst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197864" y="5596128"/>
            <a:ext cx="674827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This shows that </a:t>
            </a:r>
            <a:r>
              <a:rPr lang="en-US" sz="2000" dirty="0" err="1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Restricter</a:t>
            </a: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 scales well as the entity store and log size increase.</a:t>
            </a:r>
            <a:endParaRPr lang="en-US" sz="2000" dirty="0">
              <a:latin typeface="Aptos"/>
            </a:endParaRPr>
          </a:p>
        </p:txBody>
      </p:sp>
      <p:pic>
        <p:nvPicPr>
          <p:cNvPr id="8" name="Image 0" descr="/Users/klwu/repos/tacas-present/gclass_2d_rule3_median_success_fail.png">
            <a:extLst>
              <a:ext uri="{FF2B5EF4-FFF2-40B4-BE49-F238E27FC236}">
                <a16:creationId xmlns:a16="http://schemas.microsoft.com/office/drawing/2014/main" id="{1CCFB237-A771-12B0-235B-CFFDFBA6C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051560"/>
            <a:ext cx="51816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0">
            <a:extLst>
              <a:ext uri="{FF2B5EF4-FFF2-40B4-BE49-F238E27FC236}">
                <a16:creationId xmlns:a16="http://schemas.microsoft.com/office/drawing/2014/main" id="{7DADEBFF-E60D-6985-5B7F-E5106C39234E}"/>
              </a:ext>
            </a:extLst>
          </p:cNvPr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Limitations</a:t>
            </a:r>
            <a:endParaRPr lang="en-US" sz="2400" dirty="0"/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1ED9B455-6510-4720-9B4A-10BCD8383DD4}"/>
              </a:ext>
            </a:extLst>
          </p:cNvPr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C84A8FE0-05B5-296C-996A-6A28D1DAF0B3}"/>
              </a:ext>
            </a:extLst>
          </p:cNvPr>
          <p:cNvSpPr/>
          <p:nvPr/>
        </p:nvSpPr>
        <p:spPr>
          <a:xfrm>
            <a:off x="868680" y="1097280"/>
            <a:ext cx="74066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/>
              <a:t>Missing features</a:t>
            </a:r>
          </a:p>
          <a:p>
            <a:pPr marL="736600" lvl="1" indent="-279400">
              <a:spcAft>
                <a:spcPts val="1300"/>
              </a:spcAft>
              <a:buSzPct val="100000"/>
              <a:buChar char="•"/>
            </a:pPr>
            <a:r>
              <a:rPr lang="en-US" sz="2100" dirty="0"/>
              <a:t>Constant synthesis: x + y &lt; c where c is a symbolic constant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/>
              <a:t>Rule overlapping: Access removed locally, not globally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/>
              <a:t>(lack of) Diverse models from SMT solver</a:t>
            </a:r>
          </a:p>
        </p:txBody>
      </p:sp>
    </p:spTree>
    <p:extLst>
      <p:ext uri="{BB962C8B-B14F-4D97-AF65-F5344CB8AC3E}">
        <p14:creationId xmlns:p14="http://schemas.microsoft.com/office/powerpoint/2010/main" val="36602550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1031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3108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4B55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Questions?</a:t>
            </a:r>
            <a:endParaRPr lang="en-US" sz="2400" dirty="0"/>
          </a:p>
        </p:txBody>
      </p:sp>
      <p:pic>
        <p:nvPicPr>
          <p:cNvPr id="14" name="Picture 13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0DF42364-564F-B498-567E-8C297414E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906" y="609600"/>
            <a:ext cx="2819400" cy="2819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AEFFF45-2DE0-A5BA-E381-034DE988D79D}"/>
              </a:ext>
            </a:extLst>
          </p:cNvPr>
          <p:cNvSpPr txBox="1"/>
          <p:nvPr/>
        </p:nvSpPr>
        <p:spPr>
          <a:xfrm>
            <a:off x="6395232" y="3108960"/>
            <a:ext cx="2124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Restricter</a:t>
            </a:r>
            <a:r>
              <a:rPr lang="en-US" dirty="0"/>
              <a:t> tool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Attribute-Based Access Control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1818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Entities (principals and resources) have attributes of various types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Policy: conditions on the attributes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</a:rPr>
              <a:t>Example: permit if </a:t>
            </a:r>
            <a:r>
              <a:rPr lang="en-US" sz="2100" dirty="0" err="1">
                <a:solidFill>
                  <a:srgbClr val="1F2937"/>
                </a:solidFill>
                <a:latin typeface="Aptos" pitchFamily="34" charset="0"/>
              </a:rPr>
              <a:t>principal.role</a:t>
            </a:r>
            <a:r>
              <a:rPr lang="en-US" sz="2100" dirty="0">
                <a:solidFill>
                  <a:srgbClr val="1F2937"/>
                </a:solidFill>
                <a:latin typeface="Aptos" pitchFamily="34" charset="0"/>
              </a:rPr>
              <a:t> == ”Manager” and </a:t>
            </a:r>
            <a:r>
              <a:rPr lang="en-US" sz="2100" dirty="0" err="1">
                <a:solidFill>
                  <a:srgbClr val="1F2937"/>
                </a:solidFill>
                <a:latin typeface="Aptos" pitchFamily="34" charset="0"/>
              </a:rPr>
              <a:t>principal.department</a:t>
            </a:r>
            <a:r>
              <a:rPr lang="en-US" sz="2100" dirty="0">
                <a:solidFill>
                  <a:srgbClr val="1F2937"/>
                </a:solidFill>
                <a:latin typeface="Aptos" pitchFamily="34" charset="0"/>
              </a:rPr>
              <a:t> == </a:t>
            </a:r>
            <a:r>
              <a:rPr lang="en-US" sz="2100" dirty="0" err="1">
                <a:solidFill>
                  <a:srgbClr val="1F2937"/>
                </a:solidFill>
                <a:latin typeface="Aptos" pitchFamily="34" charset="0"/>
              </a:rPr>
              <a:t>resource.owner.department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Principle of Least Privilege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40664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Font typeface="Arial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Broken access control is #1 in OWASP top 10: Critical security risk</a:t>
            </a:r>
            <a:endParaRPr lang="en-US" sz="2100" i="1" dirty="0">
              <a:solidFill>
                <a:srgbClr val="1F2937"/>
              </a:solidFill>
              <a:latin typeface="Aptos" pitchFamily="34" charset="-122"/>
              <a:ea typeface="Aptos" pitchFamily="34" charset="-122"/>
              <a:cs typeface="Aptos" pitchFamily="34" charset="-120"/>
            </a:endParaRP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i="1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Users should be given </a:t>
            </a:r>
            <a:r>
              <a:rPr lang="en-US" sz="2100" b="1" i="1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just enough permissions </a:t>
            </a:r>
            <a:r>
              <a:rPr lang="en-US" sz="2100" i="1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to perform their tasks</a:t>
            </a:r>
            <a:endParaRPr lang="en-US" sz="2100" dirty="0">
              <a:latin typeface="Aptos"/>
            </a:endParaRP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i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Overly Restrictive: hampers legitimate business use cases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b="1" i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Overly Permissive: Unauthorized users may gain access to critical resources</a:t>
            </a:r>
          </a:p>
          <a:p>
            <a:pPr marL="279400" indent="-279400">
              <a:buSzPct val="100000"/>
              <a:buFont typeface="Arial"/>
              <a:buChar char="•"/>
            </a:pPr>
            <a:endParaRPr lang="en-US" sz="2100" dirty="0">
              <a:solidFill>
                <a:srgbClr val="1F2937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Overly Permissive Policies Arise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1097280"/>
            <a:ext cx="7836870" cy="3072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1300"/>
              </a:spcAft>
              <a:buSzPct val="100000"/>
              <a:buFontTx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Coming up with the right policy is challenging</a:t>
            </a:r>
          </a:p>
          <a:p>
            <a:pPr marL="736600" lvl="1" indent="-279400">
              <a:spcAft>
                <a:spcPts val="1300"/>
              </a:spcAft>
              <a:buSzPct val="100000"/>
              <a:buFont typeface="Courier New"/>
              <a:buChar char="o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first draft of the policy may be inadequate or ineffective</a:t>
            </a:r>
          </a:p>
          <a:p>
            <a:pPr marL="279400" indent="-279400">
              <a:spcAft>
                <a:spcPts val="1300"/>
              </a:spcAft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Besides, permissions may evolve over time</a:t>
            </a:r>
            <a:endParaRPr lang="en-US" sz="2100" dirty="0"/>
          </a:p>
          <a:p>
            <a:pPr marL="736600" lvl="1" indent="-279400">
              <a:spcAft>
                <a:spcPts val="1300"/>
              </a:spcAft>
              <a:buSzPct val="100000"/>
              <a:buFont typeface="Courier New"/>
              <a:buChar char="o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New attributes can be added, or usage patterns can change</a:t>
            </a:r>
            <a:endParaRPr lang="en-US" sz="2100" dirty="0"/>
          </a:p>
          <a:p>
            <a:pPr marL="736600" lvl="1" indent="-279400">
              <a:spcAft>
                <a:spcPts val="1300"/>
              </a:spcAft>
              <a:buSzPct val="100000"/>
              <a:buFont typeface="Courier New"/>
              <a:buChar char="o"/>
            </a:pPr>
            <a:r>
              <a:rPr lang="en-US" sz="21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New over-privileges are introduced</a:t>
            </a:r>
            <a:endParaRPr lang="en-US" sz="2100" dirty="0"/>
          </a:p>
          <a:p>
            <a:pPr marL="279400" indent="-2794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Our Goal: After observing some real usage, </a:t>
            </a:r>
            <a:r>
              <a:rPr lang="en-US" sz="2100" b="1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update</a:t>
            </a:r>
            <a:r>
              <a:rPr lang="en-US" sz="21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 the policy to conform to the principle of least privilege</a:t>
            </a:r>
            <a:endParaRPr lang="en-US" sz="2100" dirty="0">
              <a:latin typeface="Apto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75DF8-7F31-308C-94D8-BDF69FFE6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660236-B781-6E62-137B-51D3488DA4F8}"/>
              </a:ext>
            </a:extLst>
          </p:cNvPr>
          <p:cNvSpPr/>
          <p:nvPr/>
        </p:nvSpPr>
        <p:spPr>
          <a:xfrm>
            <a:off x="1124656" y="1713285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Access Control Policies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CC567-25E6-3029-BCBD-15D9D4FF6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Britannic Bold"/>
              </a:rPr>
              <a:t>Roadmap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F84F4-048B-476B-24E1-E7D8154C174D}"/>
              </a:ext>
            </a:extLst>
          </p:cNvPr>
          <p:cNvSpPr/>
          <p:nvPr/>
        </p:nvSpPr>
        <p:spPr>
          <a:xfrm>
            <a:off x="1124655" y="2694539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Policy Tightening Problem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9BC0D1-1F50-98ED-C7B1-376DF7557CD7}"/>
              </a:ext>
            </a:extLst>
          </p:cNvPr>
          <p:cNvSpPr/>
          <p:nvPr/>
        </p:nvSpPr>
        <p:spPr>
          <a:xfrm>
            <a:off x="1124654" y="3675793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 err="1">
                <a:solidFill>
                  <a:schemeClr val="tx1"/>
                </a:solidFill>
                <a:latin typeface="Palatino Linotype"/>
              </a:rPr>
              <a:t>Restricter</a:t>
            </a:r>
            <a:r>
              <a:rPr lang="en-US" sz="3800">
                <a:solidFill>
                  <a:schemeClr val="tx1"/>
                </a:solidFill>
                <a:latin typeface="Palatino Linotype"/>
              </a:rPr>
              <a:t>: Insights and Design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8601B5-5F4B-DE29-F78F-05EE611C0EAB}"/>
              </a:ext>
            </a:extLst>
          </p:cNvPr>
          <p:cNvSpPr/>
          <p:nvPr/>
        </p:nvSpPr>
        <p:spPr>
          <a:xfrm>
            <a:off x="1124653" y="4657047"/>
            <a:ext cx="6898990" cy="9396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800">
                <a:solidFill>
                  <a:schemeClr val="tx1"/>
                </a:solidFill>
                <a:latin typeface="Palatino Linotype"/>
              </a:rPr>
              <a:t>Empirical Evaluation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4F420DD-622C-F9B3-F1DD-75BF7D7E1EAA}"/>
              </a:ext>
            </a:extLst>
          </p:cNvPr>
          <p:cNvSpPr/>
          <p:nvPr/>
        </p:nvSpPr>
        <p:spPr>
          <a:xfrm>
            <a:off x="300727" y="2924715"/>
            <a:ext cx="655845" cy="47927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E0483B-4511-253E-AAA7-6720311C81B3}"/>
              </a:ext>
            </a:extLst>
          </p:cNvPr>
          <p:cNvSpPr/>
          <p:nvPr/>
        </p:nvSpPr>
        <p:spPr>
          <a:xfrm>
            <a:off x="1126132" y="2686467"/>
            <a:ext cx="6891736" cy="95576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9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Problem Definition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914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Given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327209" y="1365752"/>
            <a:ext cx="7406640" cy="16250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79400" indent="-2794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An initial access control policy</a:t>
            </a:r>
            <a:endParaRPr lang="en-US" sz="2000" dirty="0">
              <a:latin typeface="Aptos"/>
            </a:endParaRPr>
          </a:p>
          <a:p>
            <a:pPr marL="279400" indent="-279400">
              <a:spcAft>
                <a:spcPts val="600"/>
              </a:spcAft>
              <a:buSzPct val="100000"/>
              <a:buFont typeface="+mj-lt"/>
              <a:buAutoNum type="arabicPeriod" startAt="2"/>
            </a:pP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The policy environment (database of all entities)</a:t>
            </a:r>
            <a:endParaRPr lang="en-US" sz="2000" dirty="0">
              <a:latin typeface="Aptos"/>
            </a:endParaRPr>
          </a:p>
          <a:p>
            <a:pPr marL="279400" indent="-279400">
              <a:buSzPct val="100000"/>
              <a:buFont typeface="+mj-lt"/>
              <a:buAutoNum type="arabicPeriod" startAt="3"/>
            </a:pPr>
            <a:r>
              <a:rPr lang="en-US" sz="2000" dirty="0">
                <a:solidFill>
                  <a:srgbClr val="1F2937"/>
                </a:solidFill>
                <a:latin typeface="Aptos"/>
                <a:ea typeface="Aptos" pitchFamily="34" charset="-122"/>
                <a:cs typeface="Aptos" pitchFamily="34" charset="-120"/>
              </a:rPr>
              <a:t>An access log (request-decision pairs) consistent with the initial policy</a:t>
            </a:r>
            <a:endParaRPr lang="en-US" sz="2000" dirty="0">
              <a:latin typeface="Aptos"/>
            </a:endParaRPr>
          </a:p>
        </p:txBody>
      </p:sp>
      <p:sp>
        <p:nvSpPr>
          <p:cNvPr id="6" name="Text 4"/>
          <p:cNvSpPr/>
          <p:nvPr/>
        </p:nvSpPr>
        <p:spPr>
          <a:xfrm>
            <a:off x="868680" y="3730752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want to find a tightened policy such that</a:t>
            </a:r>
            <a:endParaRPr lang="en-US" sz="2000" dirty="0"/>
          </a:p>
        </p:txBody>
      </p:sp>
      <p:pic>
        <p:nvPicPr>
          <p:cNvPr id="9" name="Graphic 8" descr="Scroll outline">
            <a:extLst>
              <a:ext uri="{FF2B5EF4-FFF2-40B4-BE49-F238E27FC236}">
                <a16:creationId xmlns:a16="http://schemas.microsoft.com/office/drawing/2014/main" id="{7127589F-1EEB-F2DF-A102-D9DF932704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9406" y="2115873"/>
            <a:ext cx="509588" cy="461963"/>
          </a:xfrm>
          <a:prstGeom prst="rect">
            <a:avLst/>
          </a:prstGeom>
        </p:spPr>
      </p:pic>
      <p:pic>
        <p:nvPicPr>
          <p:cNvPr id="13" name="Graphic 12" descr="Database outline">
            <a:extLst>
              <a:ext uri="{FF2B5EF4-FFF2-40B4-BE49-F238E27FC236}">
                <a16:creationId xmlns:a16="http://schemas.microsoft.com/office/drawing/2014/main" id="{D5D906A3-9906-BF2A-F4BE-3C36CCFD94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7912" y="1675611"/>
            <a:ext cx="509588" cy="461963"/>
          </a:xfrm>
          <a:prstGeom prst="rect">
            <a:avLst/>
          </a:prstGeom>
        </p:spPr>
      </p:pic>
      <p:pic>
        <p:nvPicPr>
          <p:cNvPr id="17" name="Graphic 16" descr="Shield Tick outline">
            <a:extLst>
              <a:ext uri="{FF2B5EF4-FFF2-40B4-BE49-F238E27FC236}">
                <a16:creationId xmlns:a16="http://schemas.microsoft.com/office/drawing/2014/main" id="{416A059A-F533-F5CC-7F5B-7F300F6B8BE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9349" y="1255205"/>
            <a:ext cx="509588" cy="461963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C9515D77-F668-450B-C85A-BBEB740C6A90}"/>
              </a:ext>
            </a:extLst>
          </p:cNvPr>
          <p:cNvSpPr txBox="1"/>
          <p:nvPr/>
        </p:nvSpPr>
        <p:spPr>
          <a:xfrm>
            <a:off x="1301750" y="4143374"/>
            <a:ext cx="5302250" cy="4841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zh-TW" altLang="en-US"/>
          </a:p>
        </p:txBody>
      </p: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9EDCA3BD-E532-880C-1BB6-212333D90C8B}"/>
              </a:ext>
            </a:extLst>
          </p:cNvPr>
          <p:cNvGrpSpPr/>
          <p:nvPr/>
        </p:nvGrpSpPr>
        <p:grpSpPr>
          <a:xfrm>
            <a:off x="728377" y="4144800"/>
            <a:ext cx="6227904" cy="580804"/>
            <a:chOff x="741220" y="4048480"/>
            <a:chExt cx="6227904" cy="580804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04820364-7BE0-4EA8-D962-1B06134F0ED3}"/>
                </a:ext>
              </a:extLst>
            </p:cNvPr>
            <p:cNvSpPr/>
            <p:nvPr/>
          </p:nvSpPr>
          <p:spPr>
            <a:xfrm>
              <a:off x="741220" y="4048480"/>
              <a:ext cx="6227904" cy="5795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DA8D07B-4105-5A7A-A55F-D9F26D7C681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t="21775" r="47808" b="22377"/>
            <a:stretch>
              <a:fillRect/>
            </a:stretch>
          </p:blipFill>
          <p:spPr>
            <a:xfrm>
              <a:off x="763976" y="4103266"/>
              <a:ext cx="501650" cy="526018"/>
            </a:xfrm>
            <a:prstGeom prst="rect">
              <a:avLst/>
            </a:prstGeom>
            <a:noFill/>
          </p:spPr>
        </p:pic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848EDAFF-5592-A672-9D02-93D5BEC2DB5E}"/>
                </a:ext>
              </a:extLst>
            </p:cNvPr>
            <p:cNvSpPr txBox="1"/>
            <p:nvPr/>
          </p:nvSpPr>
          <p:spPr>
            <a:xfrm>
              <a:off x="1425290" y="4157020"/>
              <a:ext cx="4857750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zh-TW" altLang="en-US">
                  <a:ea typeface="新細明體"/>
                </a:rPr>
                <a:t>All decisions in the log are preserved</a:t>
              </a:r>
              <a:endParaRPr lang="zh-TW" altLang="en-US"/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E6D5B3C0-EABE-5492-0CB7-E619BA695E0C}"/>
              </a:ext>
            </a:extLst>
          </p:cNvPr>
          <p:cNvGrpSpPr/>
          <p:nvPr/>
        </p:nvGrpSpPr>
        <p:grpSpPr>
          <a:xfrm>
            <a:off x="722556" y="4901379"/>
            <a:ext cx="6234325" cy="585949"/>
            <a:chOff x="742737" y="4929186"/>
            <a:chExt cx="6234325" cy="585949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3AF161FA-A9A5-4793-D761-A74E1DC5B861}"/>
                </a:ext>
              </a:extLst>
            </p:cNvPr>
            <p:cNvSpPr/>
            <p:nvPr/>
          </p:nvSpPr>
          <p:spPr>
            <a:xfrm>
              <a:off x="742737" y="4929186"/>
              <a:ext cx="6234325" cy="58594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A716EBE8-2FF1-2E98-5FCC-0C3CDD4E966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 l="50000" t="22357" r="3795" b="24163"/>
            <a:stretch>
              <a:fillRect/>
            </a:stretch>
          </p:blipFill>
          <p:spPr>
            <a:xfrm>
              <a:off x="807229" y="4976478"/>
              <a:ext cx="514702" cy="521223"/>
            </a:xfrm>
            <a:prstGeom prst="rect">
              <a:avLst/>
            </a:prstGeom>
          </p:spPr>
        </p:pic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C480831E-19A2-B05D-AA11-413C5949FF81}"/>
                </a:ext>
              </a:extLst>
            </p:cNvPr>
            <p:cNvSpPr txBox="1"/>
            <p:nvPr/>
          </p:nvSpPr>
          <p:spPr>
            <a:xfrm>
              <a:off x="1438095" y="5036923"/>
              <a:ext cx="525587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zh-TW" altLang="en-US" dirty="0">
                  <a:ea typeface="新細明體"/>
                </a:rPr>
                <a:t>The tightened policy is as </a:t>
              </a:r>
              <a:r>
                <a:rPr lang="zh-TW" altLang="en-US" i="1" dirty="0">
                  <a:ea typeface="新細明體"/>
                </a:rPr>
                <a:t>restrictive</a:t>
              </a:r>
              <a:r>
                <a:rPr lang="zh-TW" altLang="en-US" dirty="0">
                  <a:ea typeface="新細明體"/>
                </a:rPr>
                <a:t> as the original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Ideal Tightening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02920" y="758952"/>
            <a:ext cx="80924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076C0C-AF06-9D44-D1BB-D3611C3DE7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749" y="1721884"/>
            <a:ext cx="4546502" cy="34142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6810</TotalTime>
  <Words>1412</Words>
  <Application>Microsoft Macintosh PowerPoint</Application>
  <PresentationFormat>On-screen Show (4:3)</PresentationFormat>
  <Paragraphs>194</Paragraphs>
  <Slides>32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新細明體</vt:lpstr>
      <vt:lpstr>Aptos</vt:lpstr>
      <vt:lpstr>Aptos Display</vt:lpstr>
      <vt:lpstr>Aptos Mono</vt:lpstr>
      <vt:lpstr>Arial</vt:lpstr>
      <vt:lpstr>Britannic Bold</vt:lpstr>
      <vt:lpstr>Cambria Math</vt:lpstr>
      <vt:lpstr>Courier New</vt:lpstr>
      <vt:lpstr>Palatino Linotype</vt:lpstr>
      <vt:lpstr>Office Theme</vt:lpstr>
      <vt:lpstr>PowerPoint Presentation</vt:lpstr>
      <vt:lpstr>Roadmap</vt:lpstr>
      <vt:lpstr>PowerPoint Presentation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Stony Brook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Automatically Tightening Access Control Policies with Restricter</dc:title>
  <dc:subject>Editable PowerPoint export with rasterized TikZ graphics</dc:subject>
  <dc:creator>OpenAI Codex</dc:creator>
  <cp:lastModifiedBy>Ka Lok Wu</cp:lastModifiedBy>
  <cp:revision>3</cp:revision>
  <dcterms:created xsi:type="dcterms:W3CDTF">2026-04-09T15:41:49Z</dcterms:created>
  <dcterms:modified xsi:type="dcterms:W3CDTF">2026-05-13T23:55:37Z</dcterms:modified>
</cp:coreProperties>
</file>